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256" r:id="rId6"/>
    <p:sldId id="323" r:id="rId7"/>
    <p:sldId id="284" r:id="rId8"/>
    <p:sldId id="814" r:id="rId9"/>
    <p:sldId id="819" r:id="rId10"/>
    <p:sldId id="816" r:id="rId11"/>
    <p:sldId id="817" r:id="rId12"/>
    <p:sldId id="822" r:id="rId13"/>
    <p:sldId id="836" r:id="rId14"/>
    <p:sldId id="837" r:id="rId15"/>
    <p:sldId id="838" r:id="rId16"/>
    <p:sldId id="810" r:id="rId17"/>
    <p:sldId id="824" r:id="rId18"/>
    <p:sldId id="825" r:id="rId19"/>
    <p:sldId id="811" r:id="rId20"/>
    <p:sldId id="827" r:id="rId21"/>
    <p:sldId id="830" r:id="rId22"/>
    <p:sldId id="832" r:id="rId23"/>
    <p:sldId id="831" r:id="rId24"/>
    <p:sldId id="812" r:id="rId25"/>
    <p:sldId id="820" r:id="rId26"/>
    <p:sldId id="833" r:id="rId27"/>
    <p:sldId id="834" r:id="rId28"/>
    <p:sldId id="793" r:id="rId29"/>
    <p:sldId id="598" r:id="rId30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668EAD7-D333-4F27-9B5E-4C7AFD929BD9}">
          <p14:sldIdLst>
            <p14:sldId id="256"/>
            <p14:sldId id="323"/>
            <p14:sldId id="284"/>
            <p14:sldId id="814"/>
            <p14:sldId id="819"/>
            <p14:sldId id="816"/>
            <p14:sldId id="817"/>
            <p14:sldId id="822"/>
            <p14:sldId id="836"/>
            <p14:sldId id="837"/>
            <p14:sldId id="838"/>
            <p14:sldId id="810"/>
            <p14:sldId id="824"/>
            <p14:sldId id="825"/>
            <p14:sldId id="811"/>
            <p14:sldId id="827"/>
            <p14:sldId id="830"/>
            <p14:sldId id="832"/>
            <p14:sldId id="831"/>
            <p14:sldId id="812"/>
            <p14:sldId id="820"/>
            <p14:sldId id="833"/>
            <p14:sldId id="834"/>
            <p14:sldId id="793"/>
            <p14:sldId id="59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5E8"/>
    <a:srgbClr val="BABABC"/>
    <a:srgbClr val="000000"/>
    <a:srgbClr val="96049A"/>
    <a:srgbClr val="E8E8E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15" autoAdjust="0"/>
    <p:restoredTop sz="87119" autoAdjust="0"/>
  </p:normalViewPr>
  <p:slideViewPr>
    <p:cSldViewPr snapToGrid="0">
      <p:cViewPr varScale="1">
        <p:scale>
          <a:sx n="95" d="100"/>
          <a:sy n="95" d="100"/>
        </p:scale>
        <p:origin x="-2016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2076" y="-72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2CCF0-DDE8-4EC5-9C27-A4987C99115B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1026EB67-5D00-40F0-8A92-E3440F71BFD6}">
      <dgm:prSet phldrT="[Texte]"/>
      <dgm:spPr/>
      <dgm:t>
        <a:bodyPr/>
        <a:lstStyle/>
        <a:p>
          <a:r>
            <a:rPr lang="fr-FR" dirty="0" smtClean="0"/>
            <a:t>Fermeture ou baisse d’activité</a:t>
          </a:r>
          <a:endParaRPr lang="fr-FR" dirty="0"/>
        </a:p>
      </dgm:t>
    </dgm:pt>
    <dgm:pt modelId="{86B1E9F0-796F-4EC2-83EE-0881C0736BF9}" type="parTrans" cxnId="{394EB5B5-7538-4FE5-890D-71BCE91644F8}">
      <dgm:prSet/>
      <dgm:spPr/>
      <dgm:t>
        <a:bodyPr/>
        <a:lstStyle/>
        <a:p>
          <a:endParaRPr lang="fr-FR"/>
        </a:p>
      </dgm:t>
    </dgm:pt>
    <dgm:pt modelId="{12075CA3-954E-47EA-ADA7-EF6159751434}" type="sibTrans" cxnId="{394EB5B5-7538-4FE5-890D-71BCE91644F8}">
      <dgm:prSet/>
      <dgm:spPr/>
      <dgm:t>
        <a:bodyPr/>
        <a:lstStyle/>
        <a:p>
          <a:endParaRPr lang="fr-FR"/>
        </a:p>
      </dgm:t>
    </dgm:pt>
    <dgm:pt modelId="{3E8EA2A7-6734-485A-B729-AA567BB349A7}">
      <dgm:prSet phldrT="[Texte]"/>
      <dgm:spPr/>
      <dgm:t>
        <a:bodyPr/>
        <a:lstStyle/>
        <a:p>
          <a:r>
            <a:rPr lang="fr-FR" dirty="0" smtClean="0"/>
            <a:t>Activité partielle « totale »</a:t>
          </a:r>
          <a:endParaRPr lang="fr-FR" dirty="0"/>
        </a:p>
      </dgm:t>
    </dgm:pt>
    <dgm:pt modelId="{F71563EC-6661-409A-BE13-A102B5CE8671}" type="parTrans" cxnId="{8085A62A-AA2F-463B-A8FD-74A86E8C3A32}">
      <dgm:prSet/>
      <dgm:spPr/>
      <dgm:t>
        <a:bodyPr/>
        <a:lstStyle/>
        <a:p>
          <a:endParaRPr lang="fr-FR"/>
        </a:p>
      </dgm:t>
    </dgm:pt>
    <dgm:pt modelId="{A73DA0A0-849E-4E51-8E26-4487B23E5874}" type="sibTrans" cxnId="{8085A62A-AA2F-463B-A8FD-74A86E8C3A32}">
      <dgm:prSet/>
      <dgm:spPr/>
      <dgm:t>
        <a:bodyPr/>
        <a:lstStyle/>
        <a:p>
          <a:endParaRPr lang="fr-FR"/>
        </a:p>
      </dgm:t>
    </dgm:pt>
    <dgm:pt modelId="{1FF5866C-24B7-479E-9D2B-4D4A1D98813C}">
      <dgm:prSet phldrT="[Texte]"/>
      <dgm:spPr/>
      <dgm:t>
        <a:bodyPr/>
        <a:lstStyle/>
        <a:p>
          <a:r>
            <a:rPr lang="fr-FR" dirty="0" smtClean="0"/>
            <a:t>Réduction des horaires de travail ( et donc le hors temps de travail augmenté)</a:t>
          </a:r>
          <a:endParaRPr lang="fr-FR" dirty="0"/>
        </a:p>
      </dgm:t>
    </dgm:pt>
    <dgm:pt modelId="{14C4AA3D-8DE0-4634-BC10-22E70CB5F03C}" type="parTrans" cxnId="{59D7C6F8-69B9-417A-A94D-65DF0284DB07}">
      <dgm:prSet/>
      <dgm:spPr/>
      <dgm:t>
        <a:bodyPr/>
        <a:lstStyle/>
        <a:p>
          <a:endParaRPr lang="fr-FR"/>
        </a:p>
      </dgm:t>
    </dgm:pt>
    <dgm:pt modelId="{F087229C-C761-4A98-B62A-68DF5FD152C4}" type="sibTrans" cxnId="{59D7C6F8-69B9-417A-A94D-65DF0284DB07}">
      <dgm:prSet/>
      <dgm:spPr/>
      <dgm:t>
        <a:bodyPr/>
        <a:lstStyle/>
        <a:p>
          <a:endParaRPr lang="fr-FR"/>
        </a:p>
      </dgm:t>
    </dgm:pt>
    <dgm:pt modelId="{6F72B451-5A7A-4FA1-B363-FB35315E0213}">
      <dgm:prSet phldrT="[Texte]"/>
      <dgm:spPr/>
      <dgm:t>
        <a:bodyPr/>
        <a:lstStyle/>
        <a:p>
          <a:r>
            <a:rPr lang="fr-FR" dirty="0" smtClean="0"/>
            <a:t>Continuation d’activité</a:t>
          </a:r>
          <a:endParaRPr lang="fr-FR" dirty="0"/>
        </a:p>
      </dgm:t>
    </dgm:pt>
    <dgm:pt modelId="{623098A5-F025-4D5B-A8C8-472F61FCE365}" type="parTrans" cxnId="{A7421A96-F13D-4A70-B1B1-0E733A49C07E}">
      <dgm:prSet/>
      <dgm:spPr/>
      <dgm:t>
        <a:bodyPr/>
        <a:lstStyle/>
        <a:p>
          <a:endParaRPr lang="fr-FR"/>
        </a:p>
      </dgm:t>
    </dgm:pt>
    <dgm:pt modelId="{A9B6160B-92A8-4580-8CCB-8FE14F05EF98}" type="sibTrans" cxnId="{A7421A96-F13D-4A70-B1B1-0E733A49C07E}">
      <dgm:prSet/>
      <dgm:spPr/>
      <dgm:t>
        <a:bodyPr/>
        <a:lstStyle/>
        <a:p>
          <a:endParaRPr lang="fr-FR"/>
        </a:p>
      </dgm:t>
    </dgm:pt>
    <dgm:pt modelId="{B8AEBD55-D82B-4887-943E-3B6BB23661E5}">
      <dgm:prSet phldrT="[Texte]"/>
      <dgm:spPr/>
      <dgm:t>
        <a:bodyPr/>
        <a:lstStyle/>
        <a:p>
          <a:r>
            <a:rPr lang="fr-FR" dirty="0" smtClean="0"/>
            <a:t>Recours au télétravail</a:t>
          </a:r>
          <a:endParaRPr lang="fr-FR" dirty="0"/>
        </a:p>
      </dgm:t>
    </dgm:pt>
    <dgm:pt modelId="{1042467C-8AB8-432B-BBD9-6F88299E6D46}" type="parTrans" cxnId="{E12742AC-3959-4A4A-9C16-2CC8643639BB}">
      <dgm:prSet/>
      <dgm:spPr/>
      <dgm:t>
        <a:bodyPr/>
        <a:lstStyle/>
        <a:p>
          <a:endParaRPr lang="fr-FR"/>
        </a:p>
      </dgm:t>
    </dgm:pt>
    <dgm:pt modelId="{63391B44-F737-4A68-826D-B4D7E401FAB6}" type="sibTrans" cxnId="{E12742AC-3959-4A4A-9C16-2CC8643639BB}">
      <dgm:prSet/>
      <dgm:spPr/>
      <dgm:t>
        <a:bodyPr/>
        <a:lstStyle/>
        <a:p>
          <a:endParaRPr lang="fr-FR"/>
        </a:p>
      </dgm:t>
    </dgm:pt>
    <dgm:pt modelId="{FC146E28-B1E3-438F-8C78-B713A70547E8}">
      <dgm:prSet phldrT="[Texte]"/>
      <dgm:spPr/>
      <dgm:t>
        <a:bodyPr/>
        <a:lstStyle/>
        <a:p>
          <a:r>
            <a:rPr lang="fr-FR" dirty="0" smtClean="0"/>
            <a:t>Absences temporaires de certains postes</a:t>
          </a:r>
          <a:endParaRPr lang="fr-FR" dirty="0"/>
        </a:p>
      </dgm:t>
    </dgm:pt>
    <dgm:pt modelId="{76F163E5-C679-4913-BC43-56F19CD7AF00}" type="parTrans" cxnId="{356E16C7-887A-46C3-AB9D-136C6F2D568F}">
      <dgm:prSet/>
      <dgm:spPr/>
      <dgm:t>
        <a:bodyPr/>
        <a:lstStyle/>
        <a:p>
          <a:endParaRPr lang="fr-FR"/>
        </a:p>
      </dgm:t>
    </dgm:pt>
    <dgm:pt modelId="{FE2A1BD2-F9E9-4FF5-911A-FCF2BA84965F}" type="sibTrans" cxnId="{356E16C7-887A-46C3-AB9D-136C6F2D568F}">
      <dgm:prSet/>
      <dgm:spPr/>
      <dgm:t>
        <a:bodyPr/>
        <a:lstStyle/>
        <a:p>
          <a:endParaRPr lang="fr-FR"/>
        </a:p>
      </dgm:t>
    </dgm:pt>
    <dgm:pt modelId="{242D4DAB-3A9E-4CEC-B087-3502E7110712}">
      <dgm:prSet phldrT="[Texte]"/>
      <dgm:spPr/>
      <dgm:t>
        <a:bodyPr/>
        <a:lstStyle/>
        <a:p>
          <a:r>
            <a:rPr lang="fr-FR" dirty="0" smtClean="0"/>
            <a:t>Arrêts de travail pour incapacité du salarié</a:t>
          </a:r>
          <a:endParaRPr lang="fr-FR" dirty="0"/>
        </a:p>
      </dgm:t>
    </dgm:pt>
    <dgm:pt modelId="{57AA1F7B-F6C4-418D-9352-2E153405A709}" type="parTrans" cxnId="{F70D91A9-D316-4497-96FE-8B41BFD1B896}">
      <dgm:prSet/>
      <dgm:spPr/>
      <dgm:t>
        <a:bodyPr/>
        <a:lstStyle/>
        <a:p>
          <a:endParaRPr lang="fr-FR"/>
        </a:p>
      </dgm:t>
    </dgm:pt>
    <dgm:pt modelId="{90FCA341-CE50-4D34-AF0E-DFE4D1988A10}" type="sibTrans" cxnId="{F70D91A9-D316-4497-96FE-8B41BFD1B896}">
      <dgm:prSet/>
      <dgm:spPr/>
      <dgm:t>
        <a:bodyPr/>
        <a:lstStyle/>
        <a:p>
          <a:endParaRPr lang="fr-FR"/>
        </a:p>
      </dgm:t>
    </dgm:pt>
    <dgm:pt modelId="{90B7AF75-7CC7-450D-852C-651DBE508BFC}">
      <dgm:prSet phldrT="[Texte]"/>
      <dgm:spPr/>
      <dgm:t>
        <a:bodyPr/>
        <a:lstStyle/>
        <a:p>
          <a:r>
            <a:rPr lang="fr-FR" dirty="0" smtClean="0"/>
            <a:t>Arrêt de travail pour garde d’enfants</a:t>
          </a:r>
          <a:endParaRPr lang="fr-FR" dirty="0"/>
        </a:p>
      </dgm:t>
    </dgm:pt>
    <dgm:pt modelId="{3262F91B-635F-43A6-A29B-0FCAEA17249C}" type="parTrans" cxnId="{B587702C-8ED8-4637-B298-46DF2737A11D}">
      <dgm:prSet/>
      <dgm:spPr/>
      <dgm:t>
        <a:bodyPr/>
        <a:lstStyle/>
        <a:p>
          <a:endParaRPr lang="fr-FR"/>
        </a:p>
      </dgm:t>
    </dgm:pt>
    <dgm:pt modelId="{87BCF77D-9F7D-4BD8-A7EA-E925125128F7}" type="sibTrans" cxnId="{B587702C-8ED8-4637-B298-46DF2737A11D}">
      <dgm:prSet/>
      <dgm:spPr/>
      <dgm:t>
        <a:bodyPr/>
        <a:lstStyle/>
        <a:p>
          <a:endParaRPr lang="fr-FR"/>
        </a:p>
      </dgm:t>
    </dgm:pt>
    <dgm:pt modelId="{CB5E8A59-20C1-47F8-B19F-27ED99BD7811}">
      <dgm:prSet phldrT="[Texte]"/>
      <dgm:spPr/>
      <dgm:t>
        <a:bodyPr/>
        <a:lstStyle/>
        <a:p>
          <a:r>
            <a:rPr lang="fr-FR" dirty="0" smtClean="0"/>
            <a:t>Hausse d’activité pour les salariés sur les secteurs essentiels</a:t>
          </a:r>
          <a:endParaRPr lang="fr-FR" dirty="0"/>
        </a:p>
      </dgm:t>
    </dgm:pt>
    <dgm:pt modelId="{1D1819B2-1D4A-4CB1-AADA-CD0642F9DBDD}" type="parTrans" cxnId="{F4202DF6-CC00-474A-A4AF-E72DE8B062E6}">
      <dgm:prSet/>
      <dgm:spPr/>
      <dgm:t>
        <a:bodyPr/>
        <a:lstStyle/>
        <a:p>
          <a:endParaRPr lang="fr-FR"/>
        </a:p>
      </dgm:t>
    </dgm:pt>
    <dgm:pt modelId="{31DAF1DF-A8BC-484D-A051-F54567AD717D}" type="sibTrans" cxnId="{F4202DF6-CC00-474A-A4AF-E72DE8B062E6}">
      <dgm:prSet/>
      <dgm:spPr/>
      <dgm:t>
        <a:bodyPr/>
        <a:lstStyle/>
        <a:p>
          <a:endParaRPr lang="fr-FR"/>
        </a:p>
      </dgm:t>
    </dgm:pt>
    <dgm:pt modelId="{A8BEC069-329B-446E-A7AF-460790748CBA}">
      <dgm:prSet phldrT="[Texte]"/>
      <dgm:spPr/>
      <dgm:t>
        <a:bodyPr/>
        <a:lstStyle/>
        <a:p>
          <a:r>
            <a:rPr lang="fr-FR" dirty="0" smtClean="0"/>
            <a:t>Prise de CP, JNT, jours CET (cf. ordonnance du 25 mars 2020)</a:t>
          </a:r>
          <a:endParaRPr lang="fr-FR" dirty="0"/>
        </a:p>
      </dgm:t>
    </dgm:pt>
    <dgm:pt modelId="{C79E2C17-CB6D-45AA-89FF-268B133F7485}" type="parTrans" cxnId="{B88F98DF-968A-4F64-900A-8A6A9011E6F4}">
      <dgm:prSet/>
      <dgm:spPr/>
    </dgm:pt>
    <dgm:pt modelId="{834A939C-D8E0-4043-A65C-E8A3C0AD0691}" type="sibTrans" cxnId="{B88F98DF-968A-4F64-900A-8A6A9011E6F4}">
      <dgm:prSet/>
      <dgm:spPr/>
    </dgm:pt>
    <dgm:pt modelId="{096852CA-51B1-4EF4-A60E-7B4BDC9E2CAB}" type="pres">
      <dgm:prSet presAssocID="{B182CCF0-DDE8-4EC5-9C27-A4987C9911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B15B618-4CBA-4053-B7FB-74953EF6F241}" type="pres">
      <dgm:prSet presAssocID="{1026EB67-5D00-40F0-8A92-E3440F71BFD6}" presName="linNode" presStyleCnt="0"/>
      <dgm:spPr/>
    </dgm:pt>
    <dgm:pt modelId="{F9984B27-3815-424A-8334-A23595923B8C}" type="pres">
      <dgm:prSet presAssocID="{1026EB67-5D00-40F0-8A92-E3440F71BFD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1C95BE-9F23-496E-BDCE-5E54B9848AD9}" type="pres">
      <dgm:prSet presAssocID="{1026EB67-5D00-40F0-8A92-E3440F71BFD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C72D3F-F2DD-4B35-91AC-15AEEFFCCA2F}" type="pres">
      <dgm:prSet presAssocID="{12075CA3-954E-47EA-ADA7-EF6159751434}" presName="sp" presStyleCnt="0"/>
      <dgm:spPr/>
    </dgm:pt>
    <dgm:pt modelId="{9616014E-5ED2-42EE-A339-519FC2845EF4}" type="pres">
      <dgm:prSet presAssocID="{6F72B451-5A7A-4FA1-B363-FB35315E0213}" presName="linNode" presStyleCnt="0"/>
      <dgm:spPr/>
    </dgm:pt>
    <dgm:pt modelId="{C9711418-27C0-459E-8FC6-4AC785C1AA12}" type="pres">
      <dgm:prSet presAssocID="{6F72B451-5A7A-4FA1-B363-FB35315E021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0471C2-A387-4680-A19C-ED7D6E89E161}" type="pres">
      <dgm:prSet presAssocID="{6F72B451-5A7A-4FA1-B363-FB35315E021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A30EA6-5A5F-44A7-A02D-3213D1F8D71F}" type="pres">
      <dgm:prSet presAssocID="{A9B6160B-92A8-4580-8CCB-8FE14F05EF98}" presName="sp" presStyleCnt="0"/>
      <dgm:spPr/>
    </dgm:pt>
    <dgm:pt modelId="{BB8BC4F4-5021-4BEE-BE48-E9133BE3BA39}" type="pres">
      <dgm:prSet presAssocID="{FC146E28-B1E3-438F-8C78-B713A70547E8}" presName="linNode" presStyleCnt="0"/>
      <dgm:spPr/>
    </dgm:pt>
    <dgm:pt modelId="{33F6718E-93EA-456A-8B95-B9DE512032A8}" type="pres">
      <dgm:prSet presAssocID="{FC146E28-B1E3-438F-8C78-B713A70547E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7F2B25-B332-4BAC-BE56-AFC50804BA82}" type="pres">
      <dgm:prSet presAssocID="{FC146E28-B1E3-438F-8C78-B713A70547E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0D91A9-D316-4497-96FE-8B41BFD1B896}" srcId="{FC146E28-B1E3-438F-8C78-B713A70547E8}" destId="{242D4DAB-3A9E-4CEC-B087-3502E7110712}" srcOrd="0" destOrd="0" parTransId="{57AA1F7B-F6C4-418D-9352-2E153405A709}" sibTransId="{90FCA341-CE50-4D34-AF0E-DFE4D1988A10}"/>
    <dgm:cxn modelId="{6954B5F7-E7C1-4955-A465-26D290DB3F91}" type="presOf" srcId="{B182CCF0-DDE8-4EC5-9C27-A4987C99115B}" destId="{096852CA-51B1-4EF4-A60E-7B4BDC9E2CAB}" srcOrd="0" destOrd="0" presId="urn:microsoft.com/office/officeart/2005/8/layout/vList5"/>
    <dgm:cxn modelId="{B88F98DF-968A-4F64-900A-8A6A9011E6F4}" srcId="{FC146E28-B1E3-438F-8C78-B713A70547E8}" destId="{A8BEC069-329B-446E-A7AF-460790748CBA}" srcOrd="2" destOrd="0" parTransId="{C79E2C17-CB6D-45AA-89FF-268B133F7485}" sibTransId="{834A939C-D8E0-4043-A65C-E8A3C0AD0691}"/>
    <dgm:cxn modelId="{356E16C7-887A-46C3-AB9D-136C6F2D568F}" srcId="{B182CCF0-DDE8-4EC5-9C27-A4987C99115B}" destId="{FC146E28-B1E3-438F-8C78-B713A70547E8}" srcOrd="2" destOrd="0" parTransId="{76F163E5-C679-4913-BC43-56F19CD7AF00}" sibTransId="{FE2A1BD2-F9E9-4FF5-911A-FCF2BA84965F}"/>
    <dgm:cxn modelId="{A7421A96-F13D-4A70-B1B1-0E733A49C07E}" srcId="{B182CCF0-DDE8-4EC5-9C27-A4987C99115B}" destId="{6F72B451-5A7A-4FA1-B363-FB35315E0213}" srcOrd="1" destOrd="0" parTransId="{623098A5-F025-4D5B-A8C8-472F61FCE365}" sibTransId="{A9B6160B-92A8-4580-8CCB-8FE14F05EF98}"/>
    <dgm:cxn modelId="{8C49230F-27BD-4C15-811A-D2C6E09D2E97}" type="presOf" srcId="{1026EB67-5D00-40F0-8A92-E3440F71BFD6}" destId="{F9984B27-3815-424A-8334-A23595923B8C}" srcOrd="0" destOrd="0" presId="urn:microsoft.com/office/officeart/2005/8/layout/vList5"/>
    <dgm:cxn modelId="{8085A62A-AA2F-463B-A8FD-74A86E8C3A32}" srcId="{1026EB67-5D00-40F0-8A92-E3440F71BFD6}" destId="{3E8EA2A7-6734-485A-B729-AA567BB349A7}" srcOrd="0" destOrd="0" parTransId="{F71563EC-6661-409A-BE13-A102B5CE8671}" sibTransId="{A73DA0A0-849E-4E51-8E26-4487B23E5874}"/>
    <dgm:cxn modelId="{906FBA65-72F3-4923-B783-E4419F06E4D8}" type="presOf" srcId="{242D4DAB-3A9E-4CEC-B087-3502E7110712}" destId="{BD7F2B25-B332-4BAC-BE56-AFC50804BA82}" srcOrd="0" destOrd="0" presId="urn:microsoft.com/office/officeart/2005/8/layout/vList5"/>
    <dgm:cxn modelId="{61C48BBD-8527-4B92-833F-C117D9172623}" type="presOf" srcId="{CB5E8A59-20C1-47F8-B19F-27ED99BD7811}" destId="{A00471C2-A387-4680-A19C-ED7D6E89E161}" srcOrd="0" destOrd="1" presId="urn:microsoft.com/office/officeart/2005/8/layout/vList5"/>
    <dgm:cxn modelId="{59D7C6F8-69B9-417A-A94D-65DF0284DB07}" srcId="{1026EB67-5D00-40F0-8A92-E3440F71BFD6}" destId="{1FF5866C-24B7-479E-9D2B-4D4A1D98813C}" srcOrd="1" destOrd="0" parTransId="{14C4AA3D-8DE0-4634-BC10-22E70CB5F03C}" sibTransId="{F087229C-C761-4A98-B62A-68DF5FD152C4}"/>
    <dgm:cxn modelId="{B587702C-8ED8-4637-B298-46DF2737A11D}" srcId="{FC146E28-B1E3-438F-8C78-B713A70547E8}" destId="{90B7AF75-7CC7-450D-852C-651DBE508BFC}" srcOrd="1" destOrd="0" parTransId="{3262F91B-635F-43A6-A29B-0FCAEA17249C}" sibTransId="{87BCF77D-9F7D-4BD8-A7EA-E925125128F7}"/>
    <dgm:cxn modelId="{F17B83FC-307D-4F77-BB46-E6E1DF6BC7FE}" type="presOf" srcId="{A8BEC069-329B-446E-A7AF-460790748CBA}" destId="{BD7F2B25-B332-4BAC-BE56-AFC50804BA82}" srcOrd="0" destOrd="2" presId="urn:microsoft.com/office/officeart/2005/8/layout/vList5"/>
    <dgm:cxn modelId="{E3F27FF7-EAB9-4D13-95F1-12BE08AEC587}" type="presOf" srcId="{90B7AF75-7CC7-450D-852C-651DBE508BFC}" destId="{BD7F2B25-B332-4BAC-BE56-AFC50804BA82}" srcOrd="0" destOrd="1" presId="urn:microsoft.com/office/officeart/2005/8/layout/vList5"/>
    <dgm:cxn modelId="{8D133A33-2BCE-481A-AC92-30414D14F345}" type="presOf" srcId="{6F72B451-5A7A-4FA1-B363-FB35315E0213}" destId="{C9711418-27C0-459E-8FC6-4AC785C1AA12}" srcOrd="0" destOrd="0" presId="urn:microsoft.com/office/officeart/2005/8/layout/vList5"/>
    <dgm:cxn modelId="{F4202DF6-CC00-474A-A4AF-E72DE8B062E6}" srcId="{6F72B451-5A7A-4FA1-B363-FB35315E0213}" destId="{CB5E8A59-20C1-47F8-B19F-27ED99BD7811}" srcOrd="1" destOrd="0" parTransId="{1D1819B2-1D4A-4CB1-AADA-CD0642F9DBDD}" sibTransId="{31DAF1DF-A8BC-484D-A051-F54567AD717D}"/>
    <dgm:cxn modelId="{E12742AC-3959-4A4A-9C16-2CC8643639BB}" srcId="{6F72B451-5A7A-4FA1-B363-FB35315E0213}" destId="{B8AEBD55-D82B-4887-943E-3B6BB23661E5}" srcOrd="0" destOrd="0" parTransId="{1042467C-8AB8-432B-BBD9-6F88299E6D46}" sibTransId="{63391B44-F737-4A68-826D-B4D7E401FAB6}"/>
    <dgm:cxn modelId="{394EB5B5-7538-4FE5-890D-71BCE91644F8}" srcId="{B182CCF0-DDE8-4EC5-9C27-A4987C99115B}" destId="{1026EB67-5D00-40F0-8A92-E3440F71BFD6}" srcOrd="0" destOrd="0" parTransId="{86B1E9F0-796F-4EC2-83EE-0881C0736BF9}" sibTransId="{12075CA3-954E-47EA-ADA7-EF6159751434}"/>
    <dgm:cxn modelId="{9E48BDE0-F0EF-4FB0-BBE4-AE66B2B9BE7D}" type="presOf" srcId="{B8AEBD55-D82B-4887-943E-3B6BB23661E5}" destId="{A00471C2-A387-4680-A19C-ED7D6E89E161}" srcOrd="0" destOrd="0" presId="urn:microsoft.com/office/officeart/2005/8/layout/vList5"/>
    <dgm:cxn modelId="{C685BAF9-D850-40FC-B7E7-65BFAF59461B}" type="presOf" srcId="{3E8EA2A7-6734-485A-B729-AA567BB349A7}" destId="{601C95BE-9F23-496E-BDCE-5E54B9848AD9}" srcOrd="0" destOrd="0" presId="urn:microsoft.com/office/officeart/2005/8/layout/vList5"/>
    <dgm:cxn modelId="{B36F73D2-C5A2-4307-856D-E17E23BD7A9C}" type="presOf" srcId="{FC146E28-B1E3-438F-8C78-B713A70547E8}" destId="{33F6718E-93EA-456A-8B95-B9DE512032A8}" srcOrd="0" destOrd="0" presId="urn:microsoft.com/office/officeart/2005/8/layout/vList5"/>
    <dgm:cxn modelId="{52A03901-C785-4F3A-9B8E-0EEBE230CA75}" type="presOf" srcId="{1FF5866C-24B7-479E-9D2B-4D4A1D98813C}" destId="{601C95BE-9F23-496E-BDCE-5E54B9848AD9}" srcOrd="0" destOrd="1" presId="urn:microsoft.com/office/officeart/2005/8/layout/vList5"/>
    <dgm:cxn modelId="{F0FC91F3-3B51-456B-A025-4E4CF1F65432}" type="presParOf" srcId="{096852CA-51B1-4EF4-A60E-7B4BDC9E2CAB}" destId="{BB15B618-4CBA-4053-B7FB-74953EF6F241}" srcOrd="0" destOrd="0" presId="urn:microsoft.com/office/officeart/2005/8/layout/vList5"/>
    <dgm:cxn modelId="{721F0D0D-A468-4ACB-BBCC-61099EFBA75B}" type="presParOf" srcId="{BB15B618-4CBA-4053-B7FB-74953EF6F241}" destId="{F9984B27-3815-424A-8334-A23595923B8C}" srcOrd="0" destOrd="0" presId="urn:microsoft.com/office/officeart/2005/8/layout/vList5"/>
    <dgm:cxn modelId="{B382A5E0-AD3D-412F-B3CA-EF9AC90EDFDA}" type="presParOf" srcId="{BB15B618-4CBA-4053-B7FB-74953EF6F241}" destId="{601C95BE-9F23-496E-BDCE-5E54B9848AD9}" srcOrd="1" destOrd="0" presId="urn:microsoft.com/office/officeart/2005/8/layout/vList5"/>
    <dgm:cxn modelId="{7CE38BF6-6E80-4FC9-9CDE-258BA026DB78}" type="presParOf" srcId="{096852CA-51B1-4EF4-A60E-7B4BDC9E2CAB}" destId="{ABC72D3F-F2DD-4B35-91AC-15AEEFFCCA2F}" srcOrd="1" destOrd="0" presId="urn:microsoft.com/office/officeart/2005/8/layout/vList5"/>
    <dgm:cxn modelId="{AF19F001-030F-49CF-8AB3-71F3FEC0B868}" type="presParOf" srcId="{096852CA-51B1-4EF4-A60E-7B4BDC9E2CAB}" destId="{9616014E-5ED2-42EE-A339-519FC2845EF4}" srcOrd="2" destOrd="0" presId="urn:microsoft.com/office/officeart/2005/8/layout/vList5"/>
    <dgm:cxn modelId="{1C20BD69-3BC3-4180-8559-81AC13357342}" type="presParOf" srcId="{9616014E-5ED2-42EE-A339-519FC2845EF4}" destId="{C9711418-27C0-459E-8FC6-4AC785C1AA12}" srcOrd="0" destOrd="0" presId="urn:microsoft.com/office/officeart/2005/8/layout/vList5"/>
    <dgm:cxn modelId="{FE9540DB-F27D-42F5-8595-7DED27117CBB}" type="presParOf" srcId="{9616014E-5ED2-42EE-A339-519FC2845EF4}" destId="{A00471C2-A387-4680-A19C-ED7D6E89E161}" srcOrd="1" destOrd="0" presId="urn:microsoft.com/office/officeart/2005/8/layout/vList5"/>
    <dgm:cxn modelId="{5B9DE58B-76C5-47C1-9EFF-8AF0719DBA07}" type="presParOf" srcId="{096852CA-51B1-4EF4-A60E-7B4BDC9E2CAB}" destId="{D0A30EA6-5A5F-44A7-A02D-3213D1F8D71F}" srcOrd="3" destOrd="0" presId="urn:microsoft.com/office/officeart/2005/8/layout/vList5"/>
    <dgm:cxn modelId="{338FC429-E7ED-4556-B1DD-28CE8FABB27B}" type="presParOf" srcId="{096852CA-51B1-4EF4-A60E-7B4BDC9E2CAB}" destId="{BB8BC4F4-5021-4BEE-BE48-E9133BE3BA39}" srcOrd="4" destOrd="0" presId="urn:microsoft.com/office/officeart/2005/8/layout/vList5"/>
    <dgm:cxn modelId="{5AD1B6DF-C76A-42FD-8D9E-CC2CD743D8BA}" type="presParOf" srcId="{BB8BC4F4-5021-4BEE-BE48-E9133BE3BA39}" destId="{33F6718E-93EA-456A-8B95-B9DE512032A8}" srcOrd="0" destOrd="0" presId="urn:microsoft.com/office/officeart/2005/8/layout/vList5"/>
    <dgm:cxn modelId="{4AB9E367-44A4-499F-8D09-1289E549058B}" type="presParOf" srcId="{BB8BC4F4-5021-4BEE-BE48-E9133BE3BA39}" destId="{BD7F2B25-B332-4BAC-BE56-AFC50804B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31E43-C70A-45EF-A941-28C7EC1EDFCE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79072C8-B2D7-41EB-AFE4-1EF90C5D764F}">
      <dgm:prSet phldrT="[Texte]"/>
      <dgm:spPr/>
      <dgm:t>
        <a:bodyPr/>
        <a:lstStyle/>
        <a:p>
          <a:r>
            <a:rPr lang="fr-FR" dirty="0" smtClean="0"/>
            <a:t>Activité partielle de l’entreprise</a:t>
          </a:r>
          <a:endParaRPr lang="fr-FR" dirty="0"/>
        </a:p>
      </dgm:t>
    </dgm:pt>
    <dgm:pt modelId="{72C225D7-E705-4D13-9BB9-669F0DA1B0A3}" type="parTrans" cxnId="{BBD3030D-4B2F-44C7-B8C2-E89FDBBD9431}">
      <dgm:prSet/>
      <dgm:spPr/>
      <dgm:t>
        <a:bodyPr/>
        <a:lstStyle/>
        <a:p>
          <a:endParaRPr lang="fr-FR"/>
        </a:p>
      </dgm:t>
    </dgm:pt>
    <dgm:pt modelId="{29A57B3D-EF1E-4859-8CD8-C6A6955FEDA1}" type="sibTrans" cxnId="{BBD3030D-4B2F-44C7-B8C2-E89FDBBD9431}">
      <dgm:prSet/>
      <dgm:spPr/>
      <dgm:t>
        <a:bodyPr/>
        <a:lstStyle/>
        <a:p>
          <a:endParaRPr lang="fr-FR"/>
        </a:p>
      </dgm:t>
    </dgm:pt>
    <dgm:pt modelId="{17A925AC-817B-4F6A-B1E9-65F1A5A9CC77}">
      <dgm:prSet phldrT="[Texte]" custT="1"/>
      <dgm:spPr/>
      <dgm:t>
        <a:bodyPr/>
        <a:lstStyle/>
        <a:p>
          <a:r>
            <a:rPr lang="fr-FR" sz="1400" dirty="0" smtClean="0"/>
            <a:t>En cas de circonstances exceptionnelles</a:t>
          </a:r>
          <a:endParaRPr lang="fr-FR" sz="1400" dirty="0"/>
        </a:p>
      </dgm:t>
    </dgm:pt>
    <dgm:pt modelId="{2B5816EE-5A71-49AE-B5D6-385B3F370CD0}" type="parTrans" cxnId="{36EEE1D9-29E2-405B-9D46-3887A9413AE8}">
      <dgm:prSet/>
      <dgm:spPr/>
      <dgm:t>
        <a:bodyPr/>
        <a:lstStyle/>
        <a:p>
          <a:endParaRPr lang="fr-FR"/>
        </a:p>
      </dgm:t>
    </dgm:pt>
    <dgm:pt modelId="{8FB7CE3A-2392-44EE-ACF1-7B28E4DB9E06}" type="sibTrans" cxnId="{36EEE1D9-29E2-405B-9D46-3887A9413AE8}">
      <dgm:prSet/>
      <dgm:spPr/>
      <dgm:t>
        <a:bodyPr/>
        <a:lstStyle/>
        <a:p>
          <a:endParaRPr lang="fr-FR"/>
        </a:p>
      </dgm:t>
    </dgm:pt>
    <dgm:pt modelId="{96257C24-E672-4CF4-B6AE-5B2EA3C974A5}">
      <dgm:prSet phldrT="[Texte]" custT="1"/>
      <dgm:spPr/>
      <dgm:t>
        <a:bodyPr/>
        <a:lstStyle/>
        <a:p>
          <a:r>
            <a:rPr lang="fr-FR" sz="1400" b="1" dirty="0" smtClean="0">
              <a:solidFill>
                <a:srgbClr val="002060"/>
              </a:solidFill>
            </a:rPr>
            <a:t>Contrat de travail suspendu (sans accord requis du salarié) </a:t>
          </a:r>
          <a:endParaRPr lang="fr-FR" sz="1400" b="1" dirty="0">
            <a:solidFill>
              <a:srgbClr val="002060"/>
            </a:solidFill>
          </a:endParaRPr>
        </a:p>
      </dgm:t>
    </dgm:pt>
    <dgm:pt modelId="{426A7491-E569-4062-9E75-0E2D99349BB1}" type="parTrans" cxnId="{31A08912-2201-452A-AAF8-61BAAE892BC2}">
      <dgm:prSet/>
      <dgm:spPr/>
      <dgm:t>
        <a:bodyPr/>
        <a:lstStyle/>
        <a:p>
          <a:endParaRPr lang="fr-FR"/>
        </a:p>
      </dgm:t>
    </dgm:pt>
    <dgm:pt modelId="{39598312-AF39-491C-94F7-3AED38A12721}" type="sibTrans" cxnId="{31A08912-2201-452A-AAF8-61BAAE892BC2}">
      <dgm:prSet/>
      <dgm:spPr/>
      <dgm:t>
        <a:bodyPr/>
        <a:lstStyle/>
        <a:p>
          <a:endParaRPr lang="fr-FR"/>
        </a:p>
      </dgm:t>
    </dgm:pt>
    <dgm:pt modelId="{DB66EDB4-EC69-45CF-98E9-8F39DCF6BB97}">
      <dgm:prSet phldrT="[Texte]" custT="1"/>
      <dgm:spPr/>
      <dgm:t>
        <a:bodyPr/>
        <a:lstStyle/>
        <a:p>
          <a:r>
            <a:rPr lang="fr-FR" sz="1400" dirty="0" smtClean="0"/>
            <a:t>Indemnité versée par l’employeur (à hauteur de 70% de la rémunération brute mensuelle servant d’assiette au calcul des indemnités de CP)</a:t>
          </a:r>
          <a:endParaRPr lang="fr-FR" sz="1400" dirty="0"/>
        </a:p>
      </dgm:t>
    </dgm:pt>
    <dgm:pt modelId="{54709357-9C21-49B7-8082-A551171DCB23}" type="parTrans" cxnId="{D6DE088F-5EEC-4747-A5E1-62D5F0D350D0}">
      <dgm:prSet/>
      <dgm:spPr/>
      <dgm:t>
        <a:bodyPr/>
        <a:lstStyle/>
        <a:p>
          <a:endParaRPr lang="fr-FR"/>
        </a:p>
      </dgm:t>
    </dgm:pt>
    <dgm:pt modelId="{D4F4BB3A-0F63-41E5-8262-3B0FC537B90A}" type="sibTrans" cxnId="{D6DE088F-5EEC-4747-A5E1-62D5F0D350D0}">
      <dgm:prSet/>
      <dgm:spPr/>
      <dgm:t>
        <a:bodyPr/>
        <a:lstStyle/>
        <a:p>
          <a:endParaRPr lang="fr-FR"/>
        </a:p>
      </dgm:t>
    </dgm:pt>
    <dgm:pt modelId="{DD7832BB-4638-4F78-90E9-BEFF7F9D0081}">
      <dgm:prSet phldrT="[Texte]" custT="1"/>
      <dgm:spPr/>
      <dgm:t>
        <a:bodyPr/>
        <a:lstStyle/>
        <a:p>
          <a:r>
            <a:rPr lang="fr-FR" sz="1400" dirty="0" smtClean="0"/>
            <a:t>Employeur bénéficie d’une allocation versée par l’Etat</a:t>
          </a:r>
          <a:endParaRPr lang="fr-FR" sz="1400" dirty="0"/>
        </a:p>
      </dgm:t>
    </dgm:pt>
    <dgm:pt modelId="{947A98F3-E864-4433-9320-9FACF2535D9C}" type="parTrans" cxnId="{87EA7E3C-CCD0-4D5E-816E-B22E622DA9C8}">
      <dgm:prSet/>
      <dgm:spPr/>
      <dgm:t>
        <a:bodyPr/>
        <a:lstStyle/>
        <a:p>
          <a:endParaRPr lang="fr-FR"/>
        </a:p>
      </dgm:t>
    </dgm:pt>
    <dgm:pt modelId="{4EBB281D-C6D6-4611-8127-30E0D0EA1A26}" type="sibTrans" cxnId="{87EA7E3C-CCD0-4D5E-816E-B22E622DA9C8}">
      <dgm:prSet/>
      <dgm:spPr/>
      <dgm:t>
        <a:bodyPr/>
        <a:lstStyle/>
        <a:p>
          <a:endParaRPr lang="fr-FR"/>
        </a:p>
      </dgm:t>
    </dgm:pt>
    <dgm:pt modelId="{17D8E26C-EAF6-4BDC-BDD5-7092C3FE035F}" type="pres">
      <dgm:prSet presAssocID="{69831E43-C70A-45EF-A941-28C7EC1EDFC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F4E9740-B8D0-4355-B8ED-B5F6FF13E99A}" type="pres">
      <dgm:prSet presAssocID="{879072C8-B2D7-41EB-AFE4-1EF90C5D764F}" presName="compNode" presStyleCnt="0"/>
      <dgm:spPr/>
      <dgm:t>
        <a:bodyPr/>
        <a:lstStyle/>
        <a:p>
          <a:endParaRPr lang="fr-FR"/>
        </a:p>
      </dgm:t>
    </dgm:pt>
    <dgm:pt modelId="{1E46C3AB-E8BA-4184-91A7-039EA8F56F52}" type="pres">
      <dgm:prSet presAssocID="{879072C8-B2D7-41EB-AFE4-1EF90C5D764F}" presName="aNode" presStyleLbl="bgShp" presStyleIdx="0" presStyleCnt="1" custLinFactNeighborX="-349" custLinFactNeighborY="-375"/>
      <dgm:spPr/>
      <dgm:t>
        <a:bodyPr/>
        <a:lstStyle/>
        <a:p>
          <a:endParaRPr lang="fr-FR"/>
        </a:p>
      </dgm:t>
    </dgm:pt>
    <dgm:pt modelId="{285A0869-7B4C-4D2E-A8C3-2E6DF2EAFE19}" type="pres">
      <dgm:prSet presAssocID="{879072C8-B2D7-41EB-AFE4-1EF90C5D764F}" presName="textNode" presStyleLbl="bgShp" presStyleIdx="0" presStyleCnt="1"/>
      <dgm:spPr/>
      <dgm:t>
        <a:bodyPr/>
        <a:lstStyle/>
        <a:p>
          <a:endParaRPr lang="fr-FR"/>
        </a:p>
      </dgm:t>
    </dgm:pt>
    <dgm:pt modelId="{4CDB9BCF-0872-411A-BFE8-BAD94CE5C01A}" type="pres">
      <dgm:prSet presAssocID="{879072C8-B2D7-41EB-AFE4-1EF90C5D764F}" presName="compChildNode" presStyleCnt="0"/>
      <dgm:spPr/>
      <dgm:t>
        <a:bodyPr/>
        <a:lstStyle/>
        <a:p>
          <a:endParaRPr lang="fr-FR"/>
        </a:p>
      </dgm:t>
    </dgm:pt>
    <dgm:pt modelId="{08A3D211-E93F-4B3C-BE3F-C5A065C4DB83}" type="pres">
      <dgm:prSet presAssocID="{879072C8-B2D7-41EB-AFE4-1EF90C5D764F}" presName="theInnerList" presStyleCnt="0"/>
      <dgm:spPr/>
      <dgm:t>
        <a:bodyPr/>
        <a:lstStyle/>
        <a:p>
          <a:endParaRPr lang="fr-FR"/>
        </a:p>
      </dgm:t>
    </dgm:pt>
    <dgm:pt modelId="{6869F5AD-CA4A-4853-B7D3-69F5E9BE4F6F}" type="pres">
      <dgm:prSet presAssocID="{17A925AC-817B-4F6A-B1E9-65F1A5A9CC7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38C7A2-BEAE-48E2-98C4-BAE720E68BBB}" type="pres">
      <dgm:prSet presAssocID="{17A925AC-817B-4F6A-B1E9-65F1A5A9CC77}" presName="aSpace2" presStyleCnt="0"/>
      <dgm:spPr/>
      <dgm:t>
        <a:bodyPr/>
        <a:lstStyle/>
        <a:p>
          <a:endParaRPr lang="fr-FR"/>
        </a:p>
      </dgm:t>
    </dgm:pt>
    <dgm:pt modelId="{332309EE-24FB-4D36-9D6C-A0A31C11C5C1}" type="pres">
      <dgm:prSet presAssocID="{96257C24-E672-4CF4-B6AE-5B2EA3C974A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FF5962-FAB2-49BA-A0AC-F5A3D9836BFB}" type="pres">
      <dgm:prSet presAssocID="{96257C24-E672-4CF4-B6AE-5B2EA3C974A5}" presName="aSpace2" presStyleCnt="0"/>
      <dgm:spPr/>
      <dgm:t>
        <a:bodyPr/>
        <a:lstStyle/>
        <a:p>
          <a:endParaRPr lang="fr-FR"/>
        </a:p>
      </dgm:t>
    </dgm:pt>
    <dgm:pt modelId="{1F816E97-AFC1-4FC2-895C-43BDF4CB5970}" type="pres">
      <dgm:prSet presAssocID="{DB66EDB4-EC69-45CF-98E9-8F39DCF6BB9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FCAFBD-DE82-44D6-83DC-5A53CB1E421C}" type="pres">
      <dgm:prSet presAssocID="{DB66EDB4-EC69-45CF-98E9-8F39DCF6BB97}" presName="aSpace2" presStyleCnt="0"/>
      <dgm:spPr/>
      <dgm:t>
        <a:bodyPr/>
        <a:lstStyle/>
        <a:p>
          <a:endParaRPr lang="fr-FR"/>
        </a:p>
      </dgm:t>
    </dgm:pt>
    <dgm:pt modelId="{C7D1D319-BE58-4AD0-9693-C91B4808BF35}" type="pres">
      <dgm:prSet presAssocID="{DD7832BB-4638-4F78-90E9-BEFF7F9D008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D3030D-4B2F-44C7-B8C2-E89FDBBD9431}" srcId="{69831E43-C70A-45EF-A941-28C7EC1EDFCE}" destId="{879072C8-B2D7-41EB-AFE4-1EF90C5D764F}" srcOrd="0" destOrd="0" parTransId="{72C225D7-E705-4D13-9BB9-669F0DA1B0A3}" sibTransId="{29A57B3D-EF1E-4859-8CD8-C6A6955FEDA1}"/>
    <dgm:cxn modelId="{41991A33-B3A9-46FD-A8D5-0E091C2E0707}" type="presOf" srcId="{879072C8-B2D7-41EB-AFE4-1EF90C5D764F}" destId="{285A0869-7B4C-4D2E-A8C3-2E6DF2EAFE19}" srcOrd="1" destOrd="0" presId="urn:microsoft.com/office/officeart/2005/8/layout/lProcess2"/>
    <dgm:cxn modelId="{7D480A5E-3654-42FF-915D-5FBD5EB652B8}" type="presOf" srcId="{17A925AC-817B-4F6A-B1E9-65F1A5A9CC77}" destId="{6869F5AD-CA4A-4853-B7D3-69F5E9BE4F6F}" srcOrd="0" destOrd="0" presId="urn:microsoft.com/office/officeart/2005/8/layout/lProcess2"/>
    <dgm:cxn modelId="{87EA7E3C-CCD0-4D5E-816E-B22E622DA9C8}" srcId="{879072C8-B2D7-41EB-AFE4-1EF90C5D764F}" destId="{DD7832BB-4638-4F78-90E9-BEFF7F9D0081}" srcOrd="3" destOrd="0" parTransId="{947A98F3-E864-4433-9320-9FACF2535D9C}" sibTransId="{4EBB281D-C6D6-4611-8127-30E0D0EA1A26}"/>
    <dgm:cxn modelId="{D05EFE00-9A7D-408D-B238-D7DFFB00BB44}" type="presOf" srcId="{DD7832BB-4638-4F78-90E9-BEFF7F9D0081}" destId="{C7D1D319-BE58-4AD0-9693-C91B4808BF35}" srcOrd="0" destOrd="0" presId="urn:microsoft.com/office/officeart/2005/8/layout/lProcess2"/>
    <dgm:cxn modelId="{49CC750D-7351-4002-8FAE-707E315DDBA0}" type="presOf" srcId="{879072C8-B2D7-41EB-AFE4-1EF90C5D764F}" destId="{1E46C3AB-E8BA-4184-91A7-039EA8F56F52}" srcOrd="0" destOrd="0" presId="urn:microsoft.com/office/officeart/2005/8/layout/lProcess2"/>
    <dgm:cxn modelId="{CEEB1FEB-3737-4819-B59E-EABACADFE085}" type="presOf" srcId="{96257C24-E672-4CF4-B6AE-5B2EA3C974A5}" destId="{332309EE-24FB-4D36-9D6C-A0A31C11C5C1}" srcOrd="0" destOrd="0" presId="urn:microsoft.com/office/officeart/2005/8/layout/lProcess2"/>
    <dgm:cxn modelId="{36EEE1D9-29E2-405B-9D46-3887A9413AE8}" srcId="{879072C8-B2D7-41EB-AFE4-1EF90C5D764F}" destId="{17A925AC-817B-4F6A-B1E9-65F1A5A9CC77}" srcOrd="0" destOrd="0" parTransId="{2B5816EE-5A71-49AE-B5D6-385B3F370CD0}" sibTransId="{8FB7CE3A-2392-44EE-ACF1-7B28E4DB9E06}"/>
    <dgm:cxn modelId="{D6DE088F-5EEC-4747-A5E1-62D5F0D350D0}" srcId="{879072C8-B2D7-41EB-AFE4-1EF90C5D764F}" destId="{DB66EDB4-EC69-45CF-98E9-8F39DCF6BB97}" srcOrd="2" destOrd="0" parTransId="{54709357-9C21-49B7-8082-A551171DCB23}" sibTransId="{D4F4BB3A-0F63-41E5-8262-3B0FC537B90A}"/>
    <dgm:cxn modelId="{31A08912-2201-452A-AAF8-61BAAE892BC2}" srcId="{879072C8-B2D7-41EB-AFE4-1EF90C5D764F}" destId="{96257C24-E672-4CF4-B6AE-5B2EA3C974A5}" srcOrd="1" destOrd="0" parTransId="{426A7491-E569-4062-9E75-0E2D99349BB1}" sibTransId="{39598312-AF39-491C-94F7-3AED38A12721}"/>
    <dgm:cxn modelId="{F28CCC12-D915-40BE-9E99-DD2A1E0F54A3}" type="presOf" srcId="{69831E43-C70A-45EF-A941-28C7EC1EDFCE}" destId="{17D8E26C-EAF6-4BDC-BDD5-7092C3FE035F}" srcOrd="0" destOrd="0" presId="urn:microsoft.com/office/officeart/2005/8/layout/lProcess2"/>
    <dgm:cxn modelId="{41B40ACD-2AEB-4919-820C-75AAFD324012}" type="presOf" srcId="{DB66EDB4-EC69-45CF-98E9-8F39DCF6BB97}" destId="{1F816E97-AFC1-4FC2-895C-43BDF4CB5970}" srcOrd="0" destOrd="0" presId="urn:microsoft.com/office/officeart/2005/8/layout/lProcess2"/>
    <dgm:cxn modelId="{B0E37AF1-ED03-495C-830E-74BFAEF63BE3}" type="presParOf" srcId="{17D8E26C-EAF6-4BDC-BDD5-7092C3FE035F}" destId="{DF4E9740-B8D0-4355-B8ED-B5F6FF13E99A}" srcOrd="0" destOrd="0" presId="urn:microsoft.com/office/officeart/2005/8/layout/lProcess2"/>
    <dgm:cxn modelId="{4FF7D16D-EE45-4A0B-A977-8CD071436CBD}" type="presParOf" srcId="{DF4E9740-B8D0-4355-B8ED-B5F6FF13E99A}" destId="{1E46C3AB-E8BA-4184-91A7-039EA8F56F52}" srcOrd="0" destOrd="0" presId="urn:microsoft.com/office/officeart/2005/8/layout/lProcess2"/>
    <dgm:cxn modelId="{A3141DF9-BA67-4593-AD9A-C24F3E224A9B}" type="presParOf" srcId="{DF4E9740-B8D0-4355-B8ED-B5F6FF13E99A}" destId="{285A0869-7B4C-4D2E-A8C3-2E6DF2EAFE19}" srcOrd="1" destOrd="0" presId="urn:microsoft.com/office/officeart/2005/8/layout/lProcess2"/>
    <dgm:cxn modelId="{9B1D6A5E-C364-45AE-9EA5-99B89C515B15}" type="presParOf" srcId="{DF4E9740-B8D0-4355-B8ED-B5F6FF13E99A}" destId="{4CDB9BCF-0872-411A-BFE8-BAD94CE5C01A}" srcOrd="2" destOrd="0" presId="urn:microsoft.com/office/officeart/2005/8/layout/lProcess2"/>
    <dgm:cxn modelId="{7213F44E-669D-4906-B3BA-190978696DEA}" type="presParOf" srcId="{4CDB9BCF-0872-411A-BFE8-BAD94CE5C01A}" destId="{08A3D211-E93F-4B3C-BE3F-C5A065C4DB83}" srcOrd="0" destOrd="0" presId="urn:microsoft.com/office/officeart/2005/8/layout/lProcess2"/>
    <dgm:cxn modelId="{1838CEBE-7CB2-46D5-9939-D9CA47FEECA3}" type="presParOf" srcId="{08A3D211-E93F-4B3C-BE3F-C5A065C4DB83}" destId="{6869F5AD-CA4A-4853-B7D3-69F5E9BE4F6F}" srcOrd="0" destOrd="0" presId="urn:microsoft.com/office/officeart/2005/8/layout/lProcess2"/>
    <dgm:cxn modelId="{E38CDEFF-DEF8-47C1-A4D9-2DB20D889943}" type="presParOf" srcId="{08A3D211-E93F-4B3C-BE3F-C5A065C4DB83}" destId="{1738C7A2-BEAE-48E2-98C4-BAE720E68BBB}" srcOrd="1" destOrd="0" presId="urn:microsoft.com/office/officeart/2005/8/layout/lProcess2"/>
    <dgm:cxn modelId="{5822ABAF-631D-43F4-AAC1-67D93648F0C6}" type="presParOf" srcId="{08A3D211-E93F-4B3C-BE3F-C5A065C4DB83}" destId="{332309EE-24FB-4D36-9D6C-A0A31C11C5C1}" srcOrd="2" destOrd="0" presId="urn:microsoft.com/office/officeart/2005/8/layout/lProcess2"/>
    <dgm:cxn modelId="{576561E5-2B46-448F-AA56-A1E5D81A1ECA}" type="presParOf" srcId="{08A3D211-E93F-4B3C-BE3F-C5A065C4DB83}" destId="{78FF5962-FAB2-49BA-A0AC-F5A3D9836BFB}" srcOrd="3" destOrd="0" presId="urn:microsoft.com/office/officeart/2005/8/layout/lProcess2"/>
    <dgm:cxn modelId="{1BAE513F-0678-4073-A093-BD71111E8D28}" type="presParOf" srcId="{08A3D211-E93F-4B3C-BE3F-C5A065C4DB83}" destId="{1F816E97-AFC1-4FC2-895C-43BDF4CB5970}" srcOrd="4" destOrd="0" presId="urn:microsoft.com/office/officeart/2005/8/layout/lProcess2"/>
    <dgm:cxn modelId="{BE9DAC94-42F3-4819-8AFB-A63774603B33}" type="presParOf" srcId="{08A3D211-E93F-4B3C-BE3F-C5A065C4DB83}" destId="{29FCAFBD-DE82-44D6-83DC-5A53CB1E421C}" srcOrd="5" destOrd="0" presId="urn:microsoft.com/office/officeart/2005/8/layout/lProcess2"/>
    <dgm:cxn modelId="{58384CF6-F4AC-4B68-AE66-CE2C54211384}" type="presParOf" srcId="{08A3D211-E93F-4B3C-BE3F-C5A065C4DB83}" destId="{C7D1D319-BE58-4AD0-9693-C91B4808BF3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831E43-C70A-45EF-A941-28C7EC1EDFCE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B78A3260-D115-4200-A2EC-7DFAA9EB30FE}">
      <dgm:prSet phldrT="[Texte]"/>
      <dgm:spPr/>
      <dgm:t>
        <a:bodyPr/>
        <a:lstStyle/>
        <a:p>
          <a:r>
            <a:rPr lang="fr-FR" dirty="0" smtClean="0"/>
            <a:t>FNE-Formation</a:t>
          </a:r>
          <a:endParaRPr lang="fr-FR" dirty="0"/>
        </a:p>
      </dgm:t>
    </dgm:pt>
    <dgm:pt modelId="{6EDAE107-1CA5-4A3C-9D47-797D0426C8B1}" type="parTrans" cxnId="{7C526D02-A4B5-4B86-BE53-BC2359E76398}">
      <dgm:prSet/>
      <dgm:spPr/>
      <dgm:t>
        <a:bodyPr/>
        <a:lstStyle/>
        <a:p>
          <a:endParaRPr lang="fr-FR"/>
        </a:p>
      </dgm:t>
    </dgm:pt>
    <dgm:pt modelId="{BBF104FD-17E6-42BA-A90B-255CBFD71730}" type="sibTrans" cxnId="{7C526D02-A4B5-4B86-BE53-BC2359E76398}">
      <dgm:prSet/>
      <dgm:spPr/>
      <dgm:t>
        <a:bodyPr/>
        <a:lstStyle/>
        <a:p>
          <a:endParaRPr lang="fr-FR"/>
        </a:p>
      </dgm:t>
    </dgm:pt>
    <dgm:pt modelId="{83789272-0D1E-4C17-B3A6-EB88B2F4659E}">
      <dgm:prSet phldrT="[Texte]" custT="1"/>
      <dgm:spPr/>
      <dgm:t>
        <a:bodyPr/>
        <a:lstStyle/>
        <a:p>
          <a:r>
            <a:rPr lang="fr-FR" sz="1400" dirty="0" smtClean="0"/>
            <a:t>Mise en œuvre d’actions de formation</a:t>
          </a:r>
          <a:endParaRPr lang="fr-FR" sz="1400" dirty="0"/>
        </a:p>
      </dgm:t>
    </dgm:pt>
    <dgm:pt modelId="{EA0046CA-E088-4822-BF07-95B3C519746C}" type="parTrans" cxnId="{B1D09825-4C11-4B06-B97D-8B13A2FB6F40}">
      <dgm:prSet/>
      <dgm:spPr/>
      <dgm:t>
        <a:bodyPr/>
        <a:lstStyle/>
        <a:p>
          <a:endParaRPr lang="fr-FR"/>
        </a:p>
      </dgm:t>
    </dgm:pt>
    <dgm:pt modelId="{37A7D779-23D8-460E-B1E8-F351F50ED7A6}" type="sibTrans" cxnId="{B1D09825-4C11-4B06-B97D-8B13A2FB6F40}">
      <dgm:prSet/>
      <dgm:spPr/>
      <dgm:t>
        <a:bodyPr/>
        <a:lstStyle/>
        <a:p>
          <a:endParaRPr lang="fr-FR"/>
        </a:p>
      </dgm:t>
    </dgm:pt>
    <dgm:pt modelId="{15CA671F-1A5D-44DE-ADE2-9E2269E1DE31}">
      <dgm:prSet phldrT="[Texte]" custT="1"/>
      <dgm:spPr/>
      <dgm:t>
        <a:bodyPr/>
        <a:lstStyle/>
        <a:p>
          <a:r>
            <a:rPr lang="fr-FR" sz="1100" dirty="0" smtClean="0"/>
            <a:t>But : faciliter la continuité de l’activité des salariés face aux transformations consécutives aux mutations économiques et technologiques ET favoriser l’adaptation aux nouveaux emplois</a:t>
          </a:r>
          <a:endParaRPr lang="fr-FR" sz="1100" dirty="0"/>
        </a:p>
      </dgm:t>
    </dgm:pt>
    <dgm:pt modelId="{873A0658-4B27-4F1E-9D5F-374FDC287D87}" type="parTrans" cxnId="{9FCDC628-4141-484D-807F-94883E9CD3BE}">
      <dgm:prSet/>
      <dgm:spPr/>
      <dgm:t>
        <a:bodyPr/>
        <a:lstStyle/>
        <a:p>
          <a:endParaRPr lang="fr-FR"/>
        </a:p>
      </dgm:t>
    </dgm:pt>
    <dgm:pt modelId="{E5AABA58-B73D-4E89-85DB-CC444806BFD9}" type="sibTrans" cxnId="{9FCDC628-4141-484D-807F-94883E9CD3BE}">
      <dgm:prSet/>
      <dgm:spPr/>
      <dgm:t>
        <a:bodyPr/>
        <a:lstStyle/>
        <a:p>
          <a:endParaRPr lang="fr-FR"/>
        </a:p>
      </dgm:t>
    </dgm:pt>
    <dgm:pt modelId="{9DE2CF92-046E-43A8-B446-9DBE950622C1}">
      <dgm:prSet phldrT="[Texte]" custT="1"/>
      <dgm:spPr/>
      <dgm:t>
        <a:bodyPr/>
        <a:lstStyle/>
        <a:p>
          <a:r>
            <a:rPr lang="fr-FR" sz="1400" dirty="0" smtClean="0"/>
            <a:t>Convention conclue entre la Direccte et l’entreprise</a:t>
          </a:r>
          <a:endParaRPr lang="fr-FR" sz="1400" dirty="0"/>
        </a:p>
      </dgm:t>
    </dgm:pt>
    <dgm:pt modelId="{89E4CF8E-84C9-4645-83F8-ABFC813F3479}" type="parTrans" cxnId="{FE532518-F546-44F5-AD2E-2FFBB5B72C5F}">
      <dgm:prSet/>
      <dgm:spPr/>
      <dgm:t>
        <a:bodyPr/>
        <a:lstStyle/>
        <a:p>
          <a:endParaRPr lang="fr-FR"/>
        </a:p>
      </dgm:t>
    </dgm:pt>
    <dgm:pt modelId="{4CD8BBB6-943C-4B22-AA85-542D9C110E87}" type="sibTrans" cxnId="{FE532518-F546-44F5-AD2E-2FFBB5B72C5F}">
      <dgm:prSet/>
      <dgm:spPr/>
      <dgm:t>
        <a:bodyPr/>
        <a:lstStyle/>
        <a:p>
          <a:endParaRPr lang="fr-FR"/>
        </a:p>
      </dgm:t>
    </dgm:pt>
    <dgm:pt modelId="{E6E82C43-2447-41B9-83DC-518CDFBA2D9C}">
      <dgm:prSet phldrT="[Texte]" custT="1"/>
      <dgm:spPr/>
      <dgm:t>
        <a:bodyPr/>
        <a:lstStyle/>
        <a:p>
          <a:r>
            <a:rPr lang="fr-FR" sz="1400" dirty="0" smtClean="0"/>
            <a:t>Coût des salaires et de la formation assuré à 50% voire 70% par l’Etat</a:t>
          </a:r>
          <a:endParaRPr lang="fr-FR" sz="1400" dirty="0"/>
        </a:p>
      </dgm:t>
    </dgm:pt>
    <dgm:pt modelId="{EEEA2494-C513-4373-985A-A693FD5F557C}" type="parTrans" cxnId="{8515B584-742D-4B99-AB45-446FC01422C2}">
      <dgm:prSet/>
      <dgm:spPr/>
      <dgm:t>
        <a:bodyPr/>
        <a:lstStyle/>
        <a:p>
          <a:endParaRPr lang="fr-FR"/>
        </a:p>
      </dgm:t>
    </dgm:pt>
    <dgm:pt modelId="{279A61A3-2CAD-4DF2-B5DF-E4AE4274EC01}" type="sibTrans" cxnId="{8515B584-742D-4B99-AB45-446FC01422C2}">
      <dgm:prSet/>
      <dgm:spPr/>
      <dgm:t>
        <a:bodyPr/>
        <a:lstStyle/>
        <a:p>
          <a:endParaRPr lang="fr-FR"/>
        </a:p>
      </dgm:t>
    </dgm:pt>
    <dgm:pt modelId="{6143111F-DE4D-48A7-970D-D6A50E76E518}">
      <dgm:prSet phldrT="[Texte]" custT="1"/>
      <dgm:spPr/>
      <dgm:t>
        <a:bodyPr/>
        <a:lstStyle/>
        <a:p>
          <a:r>
            <a:rPr lang="fr-FR" sz="1400" dirty="0" smtClean="0"/>
            <a:t>Obligation de l’employeur : maintenir les salariés formées pendant la durée de la convention augmentée de 6 mois</a:t>
          </a:r>
          <a:endParaRPr lang="fr-FR" sz="1400" dirty="0"/>
        </a:p>
      </dgm:t>
    </dgm:pt>
    <dgm:pt modelId="{533075A8-CC81-4AA3-AEBC-3FE01AD5D2D5}" type="parTrans" cxnId="{687CD9E4-A2D5-4DC5-A36A-076C358292E5}">
      <dgm:prSet/>
      <dgm:spPr/>
      <dgm:t>
        <a:bodyPr/>
        <a:lstStyle/>
        <a:p>
          <a:endParaRPr lang="fr-FR"/>
        </a:p>
      </dgm:t>
    </dgm:pt>
    <dgm:pt modelId="{6400426D-05DE-4E88-BD19-5C6A91600EEE}" type="sibTrans" cxnId="{687CD9E4-A2D5-4DC5-A36A-076C358292E5}">
      <dgm:prSet/>
      <dgm:spPr/>
      <dgm:t>
        <a:bodyPr/>
        <a:lstStyle/>
        <a:p>
          <a:endParaRPr lang="fr-FR"/>
        </a:p>
      </dgm:t>
    </dgm:pt>
    <dgm:pt modelId="{17D8E26C-EAF6-4BDC-BDD5-7092C3FE035F}" type="pres">
      <dgm:prSet presAssocID="{69831E43-C70A-45EF-A941-28C7EC1EDFC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38E672-786C-4538-BB6F-AF4457CCDD59}" type="pres">
      <dgm:prSet presAssocID="{B78A3260-D115-4200-A2EC-7DFAA9EB30FE}" presName="compNode" presStyleCnt="0"/>
      <dgm:spPr/>
      <dgm:t>
        <a:bodyPr/>
        <a:lstStyle/>
        <a:p>
          <a:endParaRPr lang="fr-FR"/>
        </a:p>
      </dgm:t>
    </dgm:pt>
    <dgm:pt modelId="{72F2EEC3-3A7F-4399-8A5F-82BBE0295004}" type="pres">
      <dgm:prSet presAssocID="{B78A3260-D115-4200-A2EC-7DFAA9EB30FE}" presName="aNode" presStyleLbl="bgShp" presStyleIdx="0" presStyleCnt="1"/>
      <dgm:spPr/>
      <dgm:t>
        <a:bodyPr/>
        <a:lstStyle/>
        <a:p>
          <a:endParaRPr lang="fr-FR"/>
        </a:p>
      </dgm:t>
    </dgm:pt>
    <dgm:pt modelId="{A4242C69-FC60-4CF7-A0C9-0A95E4079A34}" type="pres">
      <dgm:prSet presAssocID="{B78A3260-D115-4200-A2EC-7DFAA9EB30FE}" presName="textNode" presStyleLbl="bgShp" presStyleIdx="0" presStyleCnt="1"/>
      <dgm:spPr/>
      <dgm:t>
        <a:bodyPr/>
        <a:lstStyle/>
        <a:p>
          <a:endParaRPr lang="fr-FR"/>
        </a:p>
      </dgm:t>
    </dgm:pt>
    <dgm:pt modelId="{C30F3829-4881-4697-A21E-4F5ACF799D1E}" type="pres">
      <dgm:prSet presAssocID="{B78A3260-D115-4200-A2EC-7DFAA9EB30FE}" presName="compChildNode" presStyleCnt="0"/>
      <dgm:spPr/>
      <dgm:t>
        <a:bodyPr/>
        <a:lstStyle/>
        <a:p>
          <a:endParaRPr lang="fr-FR"/>
        </a:p>
      </dgm:t>
    </dgm:pt>
    <dgm:pt modelId="{9E2AB201-8A99-4B5B-9565-D8C0C956A973}" type="pres">
      <dgm:prSet presAssocID="{B78A3260-D115-4200-A2EC-7DFAA9EB30FE}" presName="theInnerList" presStyleCnt="0"/>
      <dgm:spPr/>
      <dgm:t>
        <a:bodyPr/>
        <a:lstStyle/>
        <a:p>
          <a:endParaRPr lang="fr-FR"/>
        </a:p>
      </dgm:t>
    </dgm:pt>
    <dgm:pt modelId="{5CB50764-E4E1-44A3-9B16-E432A2773ABA}" type="pres">
      <dgm:prSet presAssocID="{83789272-0D1E-4C17-B3A6-EB88B2F4659E}" presName="childNode" presStyleLbl="node1" presStyleIdx="0" presStyleCnt="5" custLinFactY="-1541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A3176E-C91B-4607-921A-994697FE44BB}" type="pres">
      <dgm:prSet presAssocID="{83789272-0D1E-4C17-B3A6-EB88B2F4659E}" presName="aSpace2" presStyleCnt="0"/>
      <dgm:spPr/>
      <dgm:t>
        <a:bodyPr/>
        <a:lstStyle/>
        <a:p>
          <a:endParaRPr lang="fr-FR"/>
        </a:p>
      </dgm:t>
    </dgm:pt>
    <dgm:pt modelId="{5AB9559E-D26C-46DB-99BC-3FBEB6C11698}" type="pres">
      <dgm:prSet presAssocID="{15CA671F-1A5D-44DE-ADE2-9E2269E1DE31}" presName="childNode" presStyleLbl="node1" presStyleIdx="1" presStyleCnt="5" custLinFactY="-11015" custLinFactNeighborX="13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2F6E5B-0888-459C-A1C1-2BE4955C9AC5}" type="pres">
      <dgm:prSet presAssocID="{15CA671F-1A5D-44DE-ADE2-9E2269E1DE31}" presName="aSpace2" presStyleCnt="0"/>
      <dgm:spPr/>
      <dgm:t>
        <a:bodyPr/>
        <a:lstStyle/>
        <a:p>
          <a:endParaRPr lang="fr-FR"/>
        </a:p>
      </dgm:t>
    </dgm:pt>
    <dgm:pt modelId="{76C570BB-546B-4AF5-A70E-A6D43DDD201C}" type="pres">
      <dgm:prSet presAssocID="{9DE2CF92-046E-43A8-B446-9DBE950622C1}" presName="childNode" presStyleLbl="node1" presStyleIdx="2" presStyleCnt="5" custLinFactY="-514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EE5A0A-FF6E-4B5D-82B0-3B450B37ACFB}" type="pres">
      <dgm:prSet presAssocID="{9DE2CF92-046E-43A8-B446-9DBE950622C1}" presName="aSpace2" presStyleCnt="0"/>
      <dgm:spPr/>
      <dgm:t>
        <a:bodyPr/>
        <a:lstStyle/>
        <a:p>
          <a:endParaRPr lang="fr-FR"/>
        </a:p>
      </dgm:t>
    </dgm:pt>
    <dgm:pt modelId="{C82B73F6-77B7-4B6E-885C-0F8FAAC15DE4}" type="pres">
      <dgm:prSet presAssocID="{E6E82C43-2447-41B9-83DC-518CDFBA2D9C}" presName="childNode" presStyleLbl="node1" presStyleIdx="3" presStyleCnt="5" custLinFactY="-749" custLinFactNeighborX="271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D530BF-2D2C-4AD8-A0B2-6D613677CA52}" type="pres">
      <dgm:prSet presAssocID="{E6E82C43-2447-41B9-83DC-518CDFBA2D9C}" presName="aSpace2" presStyleCnt="0"/>
      <dgm:spPr/>
      <dgm:t>
        <a:bodyPr/>
        <a:lstStyle/>
        <a:p>
          <a:endParaRPr lang="fr-FR"/>
        </a:p>
      </dgm:t>
    </dgm:pt>
    <dgm:pt modelId="{7D3CB103-B386-4E9E-9908-A1523B9AC260}" type="pres">
      <dgm:prSet presAssocID="{6143111F-DE4D-48A7-970D-D6A50E76E518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3535D7-AF9A-42D2-AB4F-3E536C6A6537}" type="presOf" srcId="{15CA671F-1A5D-44DE-ADE2-9E2269E1DE31}" destId="{5AB9559E-D26C-46DB-99BC-3FBEB6C11698}" srcOrd="0" destOrd="0" presId="urn:microsoft.com/office/officeart/2005/8/layout/lProcess2"/>
    <dgm:cxn modelId="{E3423318-329B-49C3-B72D-5B0A2FEB6F71}" type="presOf" srcId="{E6E82C43-2447-41B9-83DC-518CDFBA2D9C}" destId="{C82B73F6-77B7-4B6E-885C-0F8FAAC15DE4}" srcOrd="0" destOrd="0" presId="urn:microsoft.com/office/officeart/2005/8/layout/lProcess2"/>
    <dgm:cxn modelId="{9B51222E-7342-4A83-B5D8-F80868EBC2B3}" type="presOf" srcId="{6143111F-DE4D-48A7-970D-D6A50E76E518}" destId="{7D3CB103-B386-4E9E-9908-A1523B9AC260}" srcOrd="0" destOrd="0" presId="urn:microsoft.com/office/officeart/2005/8/layout/lProcess2"/>
    <dgm:cxn modelId="{B1D09825-4C11-4B06-B97D-8B13A2FB6F40}" srcId="{B78A3260-D115-4200-A2EC-7DFAA9EB30FE}" destId="{83789272-0D1E-4C17-B3A6-EB88B2F4659E}" srcOrd="0" destOrd="0" parTransId="{EA0046CA-E088-4822-BF07-95B3C519746C}" sibTransId="{37A7D779-23D8-460E-B1E8-F351F50ED7A6}"/>
    <dgm:cxn modelId="{9FCDC628-4141-484D-807F-94883E9CD3BE}" srcId="{B78A3260-D115-4200-A2EC-7DFAA9EB30FE}" destId="{15CA671F-1A5D-44DE-ADE2-9E2269E1DE31}" srcOrd="1" destOrd="0" parTransId="{873A0658-4B27-4F1E-9D5F-374FDC287D87}" sibTransId="{E5AABA58-B73D-4E89-85DB-CC444806BFD9}"/>
    <dgm:cxn modelId="{FE532518-F546-44F5-AD2E-2FFBB5B72C5F}" srcId="{B78A3260-D115-4200-A2EC-7DFAA9EB30FE}" destId="{9DE2CF92-046E-43A8-B446-9DBE950622C1}" srcOrd="2" destOrd="0" parTransId="{89E4CF8E-84C9-4645-83F8-ABFC813F3479}" sibTransId="{4CD8BBB6-943C-4B22-AA85-542D9C110E87}"/>
    <dgm:cxn modelId="{687CD9E4-A2D5-4DC5-A36A-076C358292E5}" srcId="{B78A3260-D115-4200-A2EC-7DFAA9EB30FE}" destId="{6143111F-DE4D-48A7-970D-D6A50E76E518}" srcOrd="4" destOrd="0" parTransId="{533075A8-CC81-4AA3-AEBC-3FE01AD5D2D5}" sibTransId="{6400426D-05DE-4E88-BD19-5C6A91600EEE}"/>
    <dgm:cxn modelId="{2CE466B3-445F-4BAD-96D0-86535AC1E267}" type="presOf" srcId="{9DE2CF92-046E-43A8-B446-9DBE950622C1}" destId="{76C570BB-546B-4AF5-A70E-A6D43DDD201C}" srcOrd="0" destOrd="0" presId="urn:microsoft.com/office/officeart/2005/8/layout/lProcess2"/>
    <dgm:cxn modelId="{7C526D02-A4B5-4B86-BE53-BC2359E76398}" srcId="{69831E43-C70A-45EF-A941-28C7EC1EDFCE}" destId="{B78A3260-D115-4200-A2EC-7DFAA9EB30FE}" srcOrd="0" destOrd="0" parTransId="{6EDAE107-1CA5-4A3C-9D47-797D0426C8B1}" sibTransId="{BBF104FD-17E6-42BA-A90B-255CBFD71730}"/>
    <dgm:cxn modelId="{E309E370-E0D2-4DDD-BE66-7DC78F266197}" type="presOf" srcId="{83789272-0D1E-4C17-B3A6-EB88B2F4659E}" destId="{5CB50764-E4E1-44A3-9B16-E432A2773ABA}" srcOrd="0" destOrd="0" presId="urn:microsoft.com/office/officeart/2005/8/layout/lProcess2"/>
    <dgm:cxn modelId="{83F7361E-9A4E-43DB-84F3-6ED50E160221}" type="presOf" srcId="{B78A3260-D115-4200-A2EC-7DFAA9EB30FE}" destId="{A4242C69-FC60-4CF7-A0C9-0A95E4079A34}" srcOrd="1" destOrd="0" presId="urn:microsoft.com/office/officeart/2005/8/layout/lProcess2"/>
    <dgm:cxn modelId="{8515B584-742D-4B99-AB45-446FC01422C2}" srcId="{B78A3260-D115-4200-A2EC-7DFAA9EB30FE}" destId="{E6E82C43-2447-41B9-83DC-518CDFBA2D9C}" srcOrd="3" destOrd="0" parTransId="{EEEA2494-C513-4373-985A-A693FD5F557C}" sibTransId="{279A61A3-2CAD-4DF2-B5DF-E4AE4274EC01}"/>
    <dgm:cxn modelId="{8CC5556F-19EB-44FA-BDF0-3556EFEC5D56}" type="presOf" srcId="{B78A3260-D115-4200-A2EC-7DFAA9EB30FE}" destId="{72F2EEC3-3A7F-4399-8A5F-82BBE0295004}" srcOrd="0" destOrd="0" presId="urn:microsoft.com/office/officeart/2005/8/layout/lProcess2"/>
    <dgm:cxn modelId="{BFD1B56B-F70E-42C4-AB2B-E198D24C6944}" type="presOf" srcId="{69831E43-C70A-45EF-A941-28C7EC1EDFCE}" destId="{17D8E26C-EAF6-4BDC-BDD5-7092C3FE035F}" srcOrd="0" destOrd="0" presId="urn:microsoft.com/office/officeart/2005/8/layout/lProcess2"/>
    <dgm:cxn modelId="{4B0B8FB5-2C3A-481F-9CF5-E1C849520048}" type="presParOf" srcId="{17D8E26C-EAF6-4BDC-BDD5-7092C3FE035F}" destId="{0D38E672-786C-4538-BB6F-AF4457CCDD59}" srcOrd="0" destOrd="0" presId="urn:microsoft.com/office/officeart/2005/8/layout/lProcess2"/>
    <dgm:cxn modelId="{C9F2E5C2-248F-4AB1-92E8-DE1130B7AA81}" type="presParOf" srcId="{0D38E672-786C-4538-BB6F-AF4457CCDD59}" destId="{72F2EEC3-3A7F-4399-8A5F-82BBE0295004}" srcOrd="0" destOrd="0" presId="urn:microsoft.com/office/officeart/2005/8/layout/lProcess2"/>
    <dgm:cxn modelId="{DBF3A5E2-0BC8-4B0F-8316-C9C21B5D805E}" type="presParOf" srcId="{0D38E672-786C-4538-BB6F-AF4457CCDD59}" destId="{A4242C69-FC60-4CF7-A0C9-0A95E4079A34}" srcOrd="1" destOrd="0" presId="urn:microsoft.com/office/officeart/2005/8/layout/lProcess2"/>
    <dgm:cxn modelId="{9B90EE1D-8639-4D83-9A8B-1498E3A089AE}" type="presParOf" srcId="{0D38E672-786C-4538-BB6F-AF4457CCDD59}" destId="{C30F3829-4881-4697-A21E-4F5ACF799D1E}" srcOrd="2" destOrd="0" presId="urn:microsoft.com/office/officeart/2005/8/layout/lProcess2"/>
    <dgm:cxn modelId="{0CE5F8A6-7314-499A-A2A9-CC58B437D181}" type="presParOf" srcId="{C30F3829-4881-4697-A21E-4F5ACF799D1E}" destId="{9E2AB201-8A99-4B5B-9565-D8C0C956A973}" srcOrd="0" destOrd="0" presId="urn:microsoft.com/office/officeart/2005/8/layout/lProcess2"/>
    <dgm:cxn modelId="{A7CBBAF5-2714-4788-B24D-C02A89F0F4A2}" type="presParOf" srcId="{9E2AB201-8A99-4B5B-9565-D8C0C956A973}" destId="{5CB50764-E4E1-44A3-9B16-E432A2773ABA}" srcOrd="0" destOrd="0" presId="urn:microsoft.com/office/officeart/2005/8/layout/lProcess2"/>
    <dgm:cxn modelId="{CDDA916B-D374-4510-88F7-D9670D858F8C}" type="presParOf" srcId="{9E2AB201-8A99-4B5B-9565-D8C0C956A973}" destId="{21A3176E-C91B-4607-921A-994697FE44BB}" srcOrd="1" destOrd="0" presId="urn:microsoft.com/office/officeart/2005/8/layout/lProcess2"/>
    <dgm:cxn modelId="{F9E8C49B-3BD7-4551-A202-F6A64328B1CC}" type="presParOf" srcId="{9E2AB201-8A99-4B5B-9565-D8C0C956A973}" destId="{5AB9559E-D26C-46DB-99BC-3FBEB6C11698}" srcOrd="2" destOrd="0" presId="urn:microsoft.com/office/officeart/2005/8/layout/lProcess2"/>
    <dgm:cxn modelId="{9788753A-04F0-47CC-8A14-4C78AAE1D608}" type="presParOf" srcId="{9E2AB201-8A99-4B5B-9565-D8C0C956A973}" destId="{AF2F6E5B-0888-459C-A1C1-2BE4955C9AC5}" srcOrd="3" destOrd="0" presId="urn:microsoft.com/office/officeart/2005/8/layout/lProcess2"/>
    <dgm:cxn modelId="{DE74873A-7859-488D-B116-720445D0A1CE}" type="presParOf" srcId="{9E2AB201-8A99-4B5B-9565-D8C0C956A973}" destId="{76C570BB-546B-4AF5-A70E-A6D43DDD201C}" srcOrd="4" destOrd="0" presId="urn:microsoft.com/office/officeart/2005/8/layout/lProcess2"/>
    <dgm:cxn modelId="{D074F575-8722-42F2-9093-8541614FE161}" type="presParOf" srcId="{9E2AB201-8A99-4B5B-9565-D8C0C956A973}" destId="{E9EE5A0A-FF6E-4B5D-82B0-3B450B37ACFB}" srcOrd="5" destOrd="0" presId="urn:microsoft.com/office/officeart/2005/8/layout/lProcess2"/>
    <dgm:cxn modelId="{6F32E8AB-99C5-4419-9A11-750F73529B2F}" type="presParOf" srcId="{9E2AB201-8A99-4B5B-9565-D8C0C956A973}" destId="{C82B73F6-77B7-4B6E-885C-0F8FAAC15DE4}" srcOrd="6" destOrd="0" presId="urn:microsoft.com/office/officeart/2005/8/layout/lProcess2"/>
    <dgm:cxn modelId="{D9D3175E-27C4-4D99-B098-AE302C1ED4ED}" type="presParOf" srcId="{9E2AB201-8A99-4B5B-9565-D8C0C956A973}" destId="{69D530BF-2D2C-4AD8-A0B2-6D613677CA52}" srcOrd="7" destOrd="0" presId="urn:microsoft.com/office/officeart/2005/8/layout/lProcess2"/>
    <dgm:cxn modelId="{C85A4034-D8C2-437B-8D61-DFDB501A94E8}" type="presParOf" srcId="{9E2AB201-8A99-4B5B-9565-D8C0C956A973}" destId="{7D3CB103-B386-4E9E-9908-A1523B9AC260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29DD13-6B3E-41C2-9665-C92500F460B0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D36924DE-ED06-4960-9496-F3DE20A2A26E}">
      <dgm:prSet phldrT="[Texte]" custT="1"/>
      <dgm:spPr/>
      <dgm:t>
        <a:bodyPr/>
        <a:lstStyle/>
        <a:p>
          <a:r>
            <a:rPr lang="fr-FR" sz="1800" dirty="0" smtClean="0"/>
            <a:t>Avis du CSE préalable</a:t>
          </a:r>
          <a:endParaRPr lang="fr-FR" sz="1800" dirty="0"/>
        </a:p>
      </dgm:t>
    </dgm:pt>
    <dgm:pt modelId="{131F2705-A332-42CC-BF85-E0063CD73B17}" type="parTrans" cxnId="{63494C55-AB56-4190-BE24-17BDB08E3EBC}">
      <dgm:prSet/>
      <dgm:spPr/>
      <dgm:t>
        <a:bodyPr/>
        <a:lstStyle/>
        <a:p>
          <a:endParaRPr lang="fr-FR"/>
        </a:p>
      </dgm:t>
    </dgm:pt>
    <dgm:pt modelId="{690D27AB-041B-44E3-AFB5-43E8E588C326}" type="sibTrans" cxnId="{63494C55-AB56-4190-BE24-17BDB08E3EBC}">
      <dgm:prSet/>
      <dgm:spPr/>
      <dgm:t>
        <a:bodyPr/>
        <a:lstStyle/>
        <a:p>
          <a:endParaRPr lang="fr-FR"/>
        </a:p>
      </dgm:t>
    </dgm:pt>
    <dgm:pt modelId="{2D9884A3-3A90-40B9-BBD3-91A8AC9289CB}">
      <dgm:prSet phldrT="[Texte]" custT="1"/>
      <dgm:spPr/>
      <dgm:t>
        <a:bodyPr/>
        <a:lstStyle/>
        <a:p>
          <a:r>
            <a:rPr lang="fr-FR" sz="1800" dirty="0" smtClean="0"/>
            <a:t>Signature avec la DIRRECTE d’une convention (max 12 mois)</a:t>
          </a:r>
          <a:endParaRPr lang="fr-FR" sz="1800" dirty="0"/>
        </a:p>
      </dgm:t>
    </dgm:pt>
    <dgm:pt modelId="{48388010-F0C8-4597-9E27-FB82458E8A78}" type="parTrans" cxnId="{12245838-9E36-4FAF-976E-C96DB2695FCC}">
      <dgm:prSet/>
      <dgm:spPr/>
      <dgm:t>
        <a:bodyPr/>
        <a:lstStyle/>
        <a:p>
          <a:endParaRPr lang="fr-FR"/>
        </a:p>
      </dgm:t>
    </dgm:pt>
    <dgm:pt modelId="{C192ED30-EEF9-486C-8195-D2F54BB66256}" type="sibTrans" cxnId="{12245838-9E36-4FAF-976E-C96DB2695FCC}">
      <dgm:prSet/>
      <dgm:spPr/>
      <dgm:t>
        <a:bodyPr/>
        <a:lstStyle/>
        <a:p>
          <a:endParaRPr lang="fr-FR"/>
        </a:p>
      </dgm:t>
    </dgm:pt>
    <dgm:pt modelId="{7140BBDB-3E3A-49F8-9AE0-8E3C121D87D1}">
      <dgm:prSet phldrT="[Texte]" custT="1"/>
      <dgm:spPr/>
      <dgm:t>
        <a:bodyPr/>
        <a:lstStyle/>
        <a:p>
          <a:r>
            <a:rPr lang="fr-FR" sz="1800" dirty="0" smtClean="0"/>
            <a:t>Engagement de l’entreprise : maintien de l’emploi, maintien de l’effort formation etc.</a:t>
          </a:r>
          <a:endParaRPr lang="fr-FR" sz="1800" dirty="0"/>
        </a:p>
      </dgm:t>
    </dgm:pt>
    <dgm:pt modelId="{77BF61D2-C48F-49A9-B1B8-ABF8C91881D5}" type="parTrans" cxnId="{5AB69E04-3881-40D6-B892-FC3141144688}">
      <dgm:prSet/>
      <dgm:spPr/>
      <dgm:t>
        <a:bodyPr/>
        <a:lstStyle/>
        <a:p>
          <a:endParaRPr lang="fr-FR"/>
        </a:p>
      </dgm:t>
    </dgm:pt>
    <dgm:pt modelId="{9E03D5A3-B70A-476D-8D8C-41FFAB179CF4}" type="sibTrans" cxnId="{5AB69E04-3881-40D6-B892-FC3141144688}">
      <dgm:prSet/>
      <dgm:spPr/>
      <dgm:t>
        <a:bodyPr/>
        <a:lstStyle/>
        <a:p>
          <a:endParaRPr lang="fr-FR"/>
        </a:p>
      </dgm:t>
    </dgm:pt>
    <dgm:pt modelId="{EE6A8BFC-5EA9-4E3D-8B54-35B72E67046D}">
      <dgm:prSet phldrT="[Texte]" custT="1"/>
      <dgm:spPr/>
      <dgm:t>
        <a:bodyPr/>
        <a:lstStyle/>
        <a:p>
          <a:r>
            <a:rPr lang="fr-FR" sz="1800" dirty="0" smtClean="0">
              <a:solidFill>
                <a:schemeClr val="bg1">
                  <a:lumMod val="50000"/>
                </a:schemeClr>
              </a:solidFill>
            </a:rPr>
            <a:t>Attention : le temps de formation est du temps de travail (versus activité partielle)</a:t>
          </a:r>
          <a:endParaRPr lang="fr-FR" sz="1800" dirty="0">
            <a:solidFill>
              <a:schemeClr val="bg1">
                <a:lumMod val="50000"/>
              </a:schemeClr>
            </a:solidFill>
          </a:endParaRPr>
        </a:p>
      </dgm:t>
    </dgm:pt>
    <dgm:pt modelId="{C4D61A40-66AB-447D-A661-99A48DECD0DD}" type="parTrans" cxnId="{4CC3D23D-26CC-4B94-9D69-5C0452F80E7B}">
      <dgm:prSet/>
      <dgm:spPr/>
      <dgm:t>
        <a:bodyPr/>
        <a:lstStyle/>
        <a:p>
          <a:endParaRPr lang="fr-FR"/>
        </a:p>
      </dgm:t>
    </dgm:pt>
    <dgm:pt modelId="{C5B0BA8B-AE7E-4BE0-90C1-69596B21CA20}" type="sibTrans" cxnId="{4CC3D23D-26CC-4B94-9D69-5C0452F80E7B}">
      <dgm:prSet/>
      <dgm:spPr/>
      <dgm:t>
        <a:bodyPr/>
        <a:lstStyle/>
        <a:p>
          <a:endParaRPr lang="fr-FR"/>
        </a:p>
      </dgm:t>
    </dgm:pt>
    <dgm:pt modelId="{A92DFEA7-C735-4009-9745-0FBDC6E7F436}">
      <dgm:prSet phldrT="[Texte]" custT="1"/>
      <dgm:spPr/>
      <dgm:t>
        <a:bodyPr/>
        <a:lstStyle/>
        <a:p>
          <a:r>
            <a:rPr lang="fr-FR" sz="1800" dirty="0" smtClean="0"/>
            <a:t>Au terme de la convention : contrôle de service fait</a:t>
          </a:r>
          <a:endParaRPr lang="fr-FR" sz="1800" dirty="0"/>
        </a:p>
      </dgm:t>
    </dgm:pt>
    <dgm:pt modelId="{3986D154-04CC-4890-8F34-A5091F1955D0}" type="parTrans" cxnId="{B34208DF-BB43-44F1-A0F6-7954B61422EE}">
      <dgm:prSet/>
      <dgm:spPr/>
      <dgm:t>
        <a:bodyPr/>
        <a:lstStyle/>
        <a:p>
          <a:endParaRPr lang="fr-FR"/>
        </a:p>
      </dgm:t>
    </dgm:pt>
    <dgm:pt modelId="{7BB7DD0F-4D39-4F81-A678-8266FDEB709F}" type="sibTrans" cxnId="{B34208DF-BB43-44F1-A0F6-7954B61422EE}">
      <dgm:prSet/>
      <dgm:spPr/>
      <dgm:t>
        <a:bodyPr/>
        <a:lstStyle/>
        <a:p>
          <a:endParaRPr lang="fr-FR"/>
        </a:p>
      </dgm:t>
    </dgm:pt>
    <dgm:pt modelId="{61BC121E-A7A3-4156-8305-6296A1B576EF}" type="pres">
      <dgm:prSet presAssocID="{9329DD13-6B3E-41C2-9665-C92500F460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CA2A5E9-2752-4288-A3C1-12489BC5BBB8}" type="pres">
      <dgm:prSet presAssocID="{D36924DE-ED06-4960-9496-F3DE20A2A26E}" presName="parentLin" presStyleCnt="0"/>
      <dgm:spPr/>
    </dgm:pt>
    <dgm:pt modelId="{8B3236B0-2524-46A3-BABF-0DD89CB71688}" type="pres">
      <dgm:prSet presAssocID="{D36924DE-ED06-4960-9496-F3DE20A2A26E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E58EB8FF-EE89-40AD-944C-E29D06FF95DF}" type="pres">
      <dgm:prSet presAssocID="{D36924DE-ED06-4960-9496-F3DE20A2A26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72B59A-2342-42E9-B2F3-6A806FDD60D6}" type="pres">
      <dgm:prSet presAssocID="{D36924DE-ED06-4960-9496-F3DE20A2A26E}" presName="negativeSpace" presStyleCnt="0"/>
      <dgm:spPr/>
    </dgm:pt>
    <dgm:pt modelId="{A03316D2-6806-4293-8DF7-0B7AA6465A82}" type="pres">
      <dgm:prSet presAssocID="{D36924DE-ED06-4960-9496-F3DE20A2A26E}" presName="childText" presStyleLbl="conFgAcc1" presStyleIdx="0" presStyleCnt="5">
        <dgm:presLayoutVars>
          <dgm:bulletEnabled val="1"/>
        </dgm:presLayoutVars>
      </dgm:prSet>
      <dgm:spPr/>
    </dgm:pt>
    <dgm:pt modelId="{E3B9068F-2DD6-46FD-BD29-C848B548E3B0}" type="pres">
      <dgm:prSet presAssocID="{690D27AB-041B-44E3-AFB5-43E8E588C326}" presName="spaceBetweenRectangles" presStyleCnt="0"/>
      <dgm:spPr/>
    </dgm:pt>
    <dgm:pt modelId="{E139C946-B804-4CB6-922D-493A665DF952}" type="pres">
      <dgm:prSet presAssocID="{2D9884A3-3A90-40B9-BBD3-91A8AC9289CB}" presName="parentLin" presStyleCnt="0"/>
      <dgm:spPr/>
    </dgm:pt>
    <dgm:pt modelId="{9E287B8C-3006-4CD6-AB66-AF9A39FABDCC}" type="pres">
      <dgm:prSet presAssocID="{2D9884A3-3A90-40B9-BBD3-91A8AC9289CB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EA49BD09-3F74-4F12-BEE5-4683D060299F}" type="pres">
      <dgm:prSet presAssocID="{2D9884A3-3A90-40B9-BBD3-91A8AC9289C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3E4910-0436-4C76-97E6-412E64609C82}" type="pres">
      <dgm:prSet presAssocID="{2D9884A3-3A90-40B9-BBD3-91A8AC9289CB}" presName="negativeSpace" presStyleCnt="0"/>
      <dgm:spPr/>
    </dgm:pt>
    <dgm:pt modelId="{CCC49D98-06D1-418A-BA4E-D14B8F47110D}" type="pres">
      <dgm:prSet presAssocID="{2D9884A3-3A90-40B9-BBD3-91A8AC9289CB}" presName="childText" presStyleLbl="conFgAcc1" presStyleIdx="1" presStyleCnt="5">
        <dgm:presLayoutVars>
          <dgm:bulletEnabled val="1"/>
        </dgm:presLayoutVars>
      </dgm:prSet>
      <dgm:spPr/>
    </dgm:pt>
    <dgm:pt modelId="{4F0C0099-40AF-4A69-B3D3-E808BC349B2D}" type="pres">
      <dgm:prSet presAssocID="{C192ED30-EEF9-486C-8195-D2F54BB66256}" presName="spaceBetweenRectangles" presStyleCnt="0"/>
      <dgm:spPr/>
    </dgm:pt>
    <dgm:pt modelId="{37B4275F-92A7-4666-9862-19B818E0A0D5}" type="pres">
      <dgm:prSet presAssocID="{7140BBDB-3E3A-49F8-9AE0-8E3C121D87D1}" presName="parentLin" presStyleCnt="0"/>
      <dgm:spPr/>
    </dgm:pt>
    <dgm:pt modelId="{C4ECFB4F-85C6-4A88-96AE-4001A5C0F2CC}" type="pres">
      <dgm:prSet presAssocID="{7140BBDB-3E3A-49F8-9AE0-8E3C121D87D1}" presName="parentLeftMargin" presStyleLbl="node1" presStyleIdx="1" presStyleCnt="5"/>
      <dgm:spPr/>
      <dgm:t>
        <a:bodyPr/>
        <a:lstStyle/>
        <a:p>
          <a:endParaRPr lang="fr-FR"/>
        </a:p>
      </dgm:t>
    </dgm:pt>
    <dgm:pt modelId="{A67BB4B0-32F7-44F0-8BFF-1AFAA3665183}" type="pres">
      <dgm:prSet presAssocID="{7140BBDB-3E3A-49F8-9AE0-8E3C121D87D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DE2B20-0A99-49C9-B979-1A9388902C16}" type="pres">
      <dgm:prSet presAssocID="{7140BBDB-3E3A-49F8-9AE0-8E3C121D87D1}" presName="negativeSpace" presStyleCnt="0"/>
      <dgm:spPr/>
    </dgm:pt>
    <dgm:pt modelId="{AB37D38E-BA91-4D94-84C9-720B57F525B9}" type="pres">
      <dgm:prSet presAssocID="{7140BBDB-3E3A-49F8-9AE0-8E3C121D87D1}" presName="childText" presStyleLbl="conFgAcc1" presStyleIdx="2" presStyleCnt="5">
        <dgm:presLayoutVars>
          <dgm:bulletEnabled val="1"/>
        </dgm:presLayoutVars>
      </dgm:prSet>
      <dgm:spPr/>
    </dgm:pt>
    <dgm:pt modelId="{F40E78F8-438D-4E43-B8A8-0D0C8E555C23}" type="pres">
      <dgm:prSet presAssocID="{9E03D5A3-B70A-476D-8D8C-41FFAB179CF4}" presName="spaceBetweenRectangles" presStyleCnt="0"/>
      <dgm:spPr/>
    </dgm:pt>
    <dgm:pt modelId="{BB5DAE12-A76B-4B46-81C0-AE1D09192C90}" type="pres">
      <dgm:prSet presAssocID="{EE6A8BFC-5EA9-4E3D-8B54-35B72E67046D}" presName="parentLin" presStyleCnt="0"/>
      <dgm:spPr/>
    </dgm:pt>
    <dgm:pt modelId="{FD379671-E631-41B8-B11E-4750A84D1351}" type="pres">
      <dgm:prSet presAssocID="{EE6A8BFC-5EA9-4E3D-8B54-35B72E67046D}" presName="parentLeftMargin" presStyleLbl="node1" presStyleIdx="2" presStyleCnt="5"/>
      <dgm:spPr/>
      <dgm:t>
        <a:bodyPr/>
        <a:lstStyle/>
        <a:p>
          <a:endParaRPr lang="fr-FR"/>
        </a:p>
      </dgm:t>
    </dgm:pt>
    <dgm:pt modelId="{C61147F6-73A3-4825-B7CD-7E45382A3CE9}" type="pres">
      <dgm:prSet presAssocID="{EE6A8BFC-5EA9-4E3D-8B54-35B72E67046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0556F0-5769-416B-A371-AE9D00DB9738}" type="pres">
      <dgm:prSet presAssocID="{EE6A8BFC-5EA9-4E3D-8B54-35B72E67046D}" presName="negativeSpace" presStyleCnt="0"/>
      <dgm:spPr/>
    </dgm:pt>
    <dgm:pt modelId="{D7AFB3F8-633E-4549-A589-B8AAC1A9F9C4}" type="pres">
      <dgm:prSet presAssocID="{EE6A8BFC-5EA9-4E3D-8B54-35B72E67046D}" presName="childText" presStyleLbl="conFgAcc1" presStyleIdx="3" presStyleCnt="5">
        <dgm:presLayoutVars>
          <dgm:bulletEnabled val="1"/>
        </dgm:presLayoutVars>
      </dgm:prSet>
      <dgm:spPr/>
    </dgm:pt>
    <dgm:pt modelId="{AC1EB2E8-CA1B-4BEA-96E8-3BF1207B11E1}" type="pres">
      <dgm:prSet presAssocID="{C5B0BA8B-AE7E-4BE0-90C1-69596B21CA20}" presName="spaceBetweenRectangles" presStyleCnt="0"/>
      <dgm:spPr/>
    </dgm:pt>
    <dgm:pt modelId="{307E72A0-E4A5-4A3D-8286-AFBEF9952CDE}" type="pres">
      <dgm:prSet presAssocID="{A92DFEA7-C735-4009-9745-0FBDC6E7F436}" presName="parentLin" presStyleCnt="0"/>
      <dgm:spPr/>
    </dgm:pt>
    <dgm:pt modelId="{5B6BAA18-4405-43D8-8D9D-A8C0259CEF36}" type="pres">
      <dgm:prSet presAssocID="{A92DFEA7-C735-4009-9745-0FBDC6E7F436}" presName="parentLeftMargin" presStyleLbl="node1" presStyleIdx="3" presStyleCnt="5"/>
      <dgm:spPr/>
      <dgm:t>
        <a:bodyPr/>
        <a:lstStyle/>
        <a:p>
          <a:endParaRPr lang="fr-FR"/>
        </a:p>
      </dgm:t>
    </dgm:pt>
    <dgm:pt modelId="{4DFEA3C5-7E66-462B-9179-200744508B1A}" type="pres">
      <dgm:prSet presAssocID="{A92DFEA7-C735-4009-9745-0FBDC6E7F43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041ABD-FDBE-49D1-8F77-06A194D1BF0F}" type="pres">
      <dgm:prSet presAssocID="{A92DFEA7-C735-4009-9745-0FBDC6E7F436}" presName="negativeSpace" presStyleCnt="0"/>
      <dgm:spPr/>
    </dgm:pt>
    <dgm:pt modelId="{A49C8893-2091-4045-9A3B-7E8DCFD73866}" type="pres">
      <dgm:prSet presAssocID="{A92DFEA7-C735-4009-9745-0FBDC6E7F43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34208DF-BB43-44F1-A0F6-7954B61422EE}" srcId="{9329DD13-6B3E-41C2-9665-C92500F460B0}" destId="{A92DFEA7-C735-4009-9745-0FBDC6E7F436}" srcOrd="4" destOrd="0" parTransId="{3986D154-04CC-4890-8F34-A5091F1955D0}" sibTransId="{7BB7DD0F-4D39-4F81-A678-8266FDEB709F}"/>
    <dgm:cxn modelId="{B423858E-3EEC-468B-A512-9F02626DEB97}" type="presOf" srcId="{9329DD13-6B3E-41C2-9665-C92500F460B0}" destId="{61BC121E-A7A3-4156-8305-6296A1B576EF}" srcOrd="0" destOrd="0" presId="urn:microsoft.com/office/officeart/2005/8/layout/list1"/>
    <dgm:cxn modelId="{4E0D404B-05B9-46DA-9714-4DCF6C92D18C}" type="presOf" srcId="{EE6A8BFC-5EA9-4E3D-8B54-35B72E67046D}" destId="{FD379671-E631-41B8-B11E-4750A84D1351}" srcOrd="0" destOrd="0" presId="urn:microsoft.com/office/officeart/2005/8/layout/list1"/>
    <dgm:cxn modelId="{0309AE89-03AD-40D2-A96C-19863FD199E0}" type="presOf" srcId="{2D9884A3-3A90-40B9-BBD3-91A8AC9289CB}" destId="{EA49BD09-3F74-4F12-BEE5-4683D060299F}" srcOrd="1" destOrd="0" presId="urn:microsoft.com/office/officeart/2005/8/layout/list1"/>
    <dgm:cxn modelId="{63494C55-AB56-4190-BE24-17BDB08E3EBC}" srcId="{9329DD13-6B3E-41C2-9665-C92500F460B0}" destId="{D36924DE-ED06-4960-9496-F3DE20A2A26E}" srcOrd="0" destOrd="0" parTransId="{131F2705-A332-42CC-BF85-E0063CD73B17}" sibTransId="{690D27AB-041B-44E3-AFB5-43E8E588C326}"/>
    <dgm:cxn modelId="{12245838-9E36-4FAF-976E-C96DB2695FCC}" srcId="{9329DD13-6B3E-41C2-9665-C92500F460B0}" destId="{2D9884A3-3A90-40B9-BBD3-91A8AC9289CB}" srcOrd="1" destOrd="0" parTransId="{48388010-F0C8-4597-9E27-FB82458E8A78}" sibTransId="{C192ED30-EEF9-486C-8195-D2F54BB66256}"/>
    <dgm:cxn modelId="{4CC3D23D-26CC-4B94-9D69-5C0452F80E7B}" srcId="{9329DD13-6B3E-41C2-9665-C92500F460B0}" destId="{EE6A8BFC-5EA9-4E3D-8B54-35B72E67046D}" srcOrd="3" destOrd="0" parTransId="{C4D61A40-66AB-447D-A661-99A48DECD0DD}" sibTransId="{C5B0BA8B-AE7E-4BE0-90C1-69596B21CA20}"/>
    <dgm:cxn modelId="{5FB331B5-EA7C-49F9-A03E-8E2B8E4A96D5}" type="presOf" srcId="{D36924DE-ED06-4960-9496-F3DE20A2A26E}" destId="{8B3236B0-2524-46A3-BABF-0DD89CB71688}" srcOrd="0" destOrd="0" presId="urn:microsoft.com/office/officeart/2005/8/layout/list1"/>
    <dgm:cxn modelId="{FE288CFA-709E-49E0-ACC6-856CE373EAD0}" type="presOf" srcId="{2D9884A3-3A90-40B9-BBD3-91A8AC9289CB}" destId="{9E287B8C-3006-4CD6-AB66-AF9A39FABDCC}" srcOrd="0" destOrd="0" presId="urn:microsoft.com/office/officeart/2005/8/layout/list1"/>
    <dgm:cxn modelId="{F284362A-75F5-4A33-8933-29CE595FC861}" type="presOf" srcId="{7140BBDB-3E3A-49F8-9AE0-8E3C121D87D1}" destId="{C4ECFB4F-85C6-4A88-96AE-4001A5C0F2CC}" srcOrd="0" destOrd="0" presId="urn:microsoft.com/office/officeart/2005/8/layout/list1"/>
    <dgm:cxn modelId="{B7A2503B-5395-435E-B2E5-CDB8715F1C88}" type="presOf" srcId="{7140BBDB-3E3A-49F8-9AE0-8E3C121D87D1}" destId="{A67BB4B0-32F7-44F0-8BFF-1AFAA3665183}" srcOrd="1" destOrd="0" presId="urn:microsoft.com/office/officeart/2005/8/layout/list1"/>
    <dgm:cxn modelId="{EAD26948-4ADD-4D52-82F0-737812D0B956}" type="presOf" srcId="{D36924DE-ED06-4960-9496-F3DE20A2A26E}" destId="{E58EB8FF-EE89-40AD-944C-E29D06FF95DF}" srcOrd="1" destOrd="0" presId="urn:microsoft.com/office/officeart/2005/8/layout/list1"/>
    <dgm:cxn modelId="{760C07FB-FBE9-40D5-800E-10FDC8A55D59}" type="presOf" srcId="{EE6A8BFC-5EA9-4E3D-8B54-35B72E67046D}" destId="{C61147F6-73A3-4825-B7CD-7E45382A3CE9}" srcOrd="1" destOrd="0" presId="urn:microsoft.com/office/officeart/2005/8/layout/list1"/>
    <dgm:cxn modelId="{5C5FDD43-7EDC-4130-B571-B112E9398E32}" type="presOf" srcId="{A92DFEA7-C735-4009-9745-0FBDC6E7F436}" destId="{5B6BAA18-4405-43D8-8D9D-A8C0259CEF36}" srcOrd="0" destOrd="0" presId="urn:microsoft.com/office/officeart/2005/8/layout/list1"/>
    <dgm:cxn modelId="{5AB69E04-3881-40D6-B892-FC3141144688}" srcId="{9329DD13-6B3E-41C2-9665-C92500F460B0}" destId="{7140BBDB-3E3A-49F8-9AE0-8E3C121D87D1}" srcOrd="2" destOrd="0" parTransId="{77BF61D2-C48F-49A9-B1B8-ABF8C91881D5}" sibTransId="{9E03D5A3-B70A-476D-8D8C-41FFAB179CF4}"/>
    <dgm:cxn modelId="{FC95192F-750E-4778-805B-797A0B12A6CF}" type="presOf" srcId="{A92DFEA7-C735-4009-9745-0FBDC6E7F436}" destId="{4DFEA3C5-7E66-462B-9179-200744508B1A}" srcOrd="1" destOrd="0" presId="urn:microsoft.com/office/officeart/2005/8/layout/list1"/>
    <dgm:cxn modelId="{2455E43D-131A-4824-B65B-47C9EB20EBCF}" type="presParOf" srcId="{61BC121E-A7A3-4156-8305-6296A1B576EF}" destId="{CCA2A5E9-2752-4288-A3C1-12489BC5BBB8}" srcOrd="0" destOrd="0" presId="urn:microsoft.com/office/officeart/2005/8/layout/list1"/>
    <dgm:cxn modelId="{D7B1334E-8CC5-4E14-B9DE-DC6D4C75F09C}" type="presParOf" srcId="{CCA2A5E9-2752-4288-A3C1-12489BC5BBB8}" destId="{8B3236B0-2524-46A3-BABF-0DD89CB71688}" srcOrd="0" destOrd="0" presId="urn:microsoft.com/office/officeart/2005/8/layout/list1"/>
    <dgm:cxn modelId="{99C977A7-009B-4836-93C6-E6C40EB29C83}" type="presParOf" srcId="{CCA2A5E9-2752-4288-A3C1-12489BC5BBB8}" destId="{E58EB8FF-EE89-40AD-944C-E29D06FF95DF}" srcOrd="1" destOrd="0" presId="urn:microsoft.com/office/officeart/2005/8/layout/list1"/>
    <dgm:cxn modelId="{9FBF29F1-A4F8-4F05-916C-F8416FD0415E}" type="presParOf" srcId="{61BC121E-A7A3-4156-8305-6296A1B576EF}" destId="{D272B59A-2342-42E9-B2F3-6A806FDD60D6}" srcOrd="1" destOrd="0" presId="urn:microsoft.com/office/officeart/2005/8/layout/list1"/>
    <dgm:cxn modelId="{FECDEA73-21C6-46F4-AA48-DEF8A336E91B}" type="presParOf" srcId="{61BC121E-A7A3-4156-8305-6296A1B576EF}" destId="{A03316D2-6806-4293-8DF7-0B7AA6465A82}" srcOrd="2" destOrd="0" presId="urn:microsoft.com/office/officeart/2005/8/layout/list1"/>
    <dgm:cxn modelId="{14C5E16D-5356-4CA1-AABB-3D34F0FB00E8}" type="presParOf" srcId="{61BC121E-A7A3-4156-8305-6296A1B576EF}" destId="{E3B9068F-2DD6-46FD-BD29-C848B548E3B0}" srcOrd="3" destOrd="0" presId="urn:microsoft.com/office/officeart/2005/8/layout/list1"/>
    <dgm:cxn modelId="{2E5586DA-9B24-4618-A097-C90E744D6FC8}" type="presParOf" srcId="{61BC121E-A7A3-4156-8305-6296A1B576EF}" destId="{E139C946-B804-4CB6-922D-493A665DF952}" srcOrd="4" destOrd="0" presId="urn:microsoft.com/office/officeart/2005/8/layout/list1"/>
    <dgm:cxn modelId="{28420D56-F916-4D0C-B0F2-868BB1AED228}" type="presParOf" srcId="{E139C946-B804-4CB6-922D-493A665DF952}" destId="{9E287B8C-3006-4CD6-AB66-AF9A39FABDCC}" srcOrd="0" destOrd="0" presId="urn:microsoft.com/office/officeart/2005/8/layout/list1"/>
    <dgm:cxn modelId="{7870E357-8705-4968-9065-083995E2F519}" type="presParOf" srcId="{E139C946-B804-4CB6-922D-493A665DF952}" destId="{EA49BD09-3F74-4F12-BEE5-4683D060299F}" srcOrd="1" destOrd="0" presId="urn:microsoft.com/office/officeart/2005/8/layout/list1"/>
    <dgm:cxn modelId="{0ECE00BC-D2D7-4FDD-9659-1696C3984C37}" type="presParOf" srcId="{61BC121E-A7A3-4156-8305-6296A1B576EF}" destId="{4C3E4910-0436-4C76-97E6-412E64609C82}" srcOrd="5" destOrd="0" presId="urn:microsoft.com/office/officeart/2005/8/layout/list1"/>
    <dgm:cxn modelId="{79D63DB6-88B7-459D-ADA2-B6CDDA7659A8}" type="presParOf" srcId="{61BC121E-A7A3-4156-8305-6296A1B576EF}" destId="{CCC49D98-06D1-418A-BA4E-D14B8F47110D}" srcOrd="6" destOrd="0" presId="urn:microsoft.com/office/officeart/2005/8/layout/list1"/>
    <dgm:cxn modelId="{A59486B0-556F-4EF5-BDAA-C503AA7F699C}" type="presParOf" srcId="{61BC121E-A7A3-4156-8305-6296A1B576EF}" destId="{4F0C0099-40AF-4A69-B3D3-E808BC349B2D}" srcOrd="7" destOrd="0" presId="urn:microsoft.com/office/officeart/2005/8/layout/list1"/>
    <dgm:cxn modelId="{00E57CC3-6399-406A-8714-07E3A2503D35}" type="presParOf" srcId="{61BC121E-A7A3-4156-8305-6296A1B576EF}" destId="{37B4275F-92A7-4666-9862-19B818E0A0D5}" srcOrd="8" destOrd="0" presId="urn:microsoft.com/office/officeart/2005/8/layout/list1"/>
    <dgm:cxn modelId="{EA38965E-D00E-40B7-BA62-7E0E00EAFBB7}" type="presParOf" srcId="{37B4275F-92A7-4666-9862-19B818E0A0D5}" destId="{C4ECFB4F-85C6-4A88-96AE-4001A5C0F2CC}" srcOrd="0" destOrd="0" presId="urn:microsoft.com/office/officeart/2005/8/layout/list1"/>
    <dgm:cxn modelId="{966F6B4C-F245-4D45-BCE1-349F3997700F}" type="presParOf" srcId="{37B4275F-92A7-4666-9862-19B818E0A0D5}" destId="{A67BB4B0-32F7-44F0-8BFF-1AFAA3665183}" srcOrd="1" destOrd="0" presId="urn:microsoft.com/office/officeart/2005/8/layout/list1"/>
    <dgm:cxn modelId="{2F08BAA5-6C01-4DE9-A3EA-A4F9C4D00174}" type="presParOf" srcId="{61BC121E-A7A3-4156-8305-6296A1B576EF}" destId="{84DE2B20-0A99-49C9-B979-1A9388902C16}" srcOrd="9" destOrd="0" presId="urn:microsoft.com/office/officeart/2005/8/layout/list1"/>
    <dgm:cxn modelId="{076287D7-13FF-460F-96C4-34BD028CA2FD}" type="presParOf" srcId="{61BC121E-A7A3-4156-8305-6296A1B576EF}" destId="{AB37D38E-BA91-4D94-84C9-720B57F525B9}" srcOrd="10" destOrd="0" presId="urn:microsoft.com/office/officeart/2005/8/layout/list1"/>
    <dgm:cxn modelId="{AD3416F5-3939-457F-992F-96889426E772}" type="presParOf" srcId="{61BC121E-A7A3-4156-8305-6296A1B576EF}" destId="{F40E78F8-438D-4E43-B8A8-0D0C8E555C23}" srcOrd="11" destOrd="0" presId="urn:microsoft.com/office/officeart/2005/8/layout/list1"/>
    <dgm:cxn modelId="{F93C4106-ACF5-488E-BE1E-A521E15459CB}" type="presParOf" srcId="{61BC121E-A7A3-4156-8305-6296A1B576EF}" destId="{BB5DAE12-A76B-4B46-81C0-AE1D09192C90}" srcOrd="12" destOrd="0" presId="urn:microsoft.com/office/officeart/2005/8/layout/list1"/>
    <dgm:cxn modelId="{4488E960-0233-4621-99B9-1AF9355F9443}" type="presParOf" srcId="{BB5DAE12-A76B-4B46-81C0-AE1D09192C90}" destId="{FD379671-E631-41B8-B11E-4750A84D1351}" srcOrd="0" destOrd="0" presId="urn:microsoft.com/office/officeart/2005/8/layout/list1"/>
    <dgm:cxn modelId="{F6108955-4390-49C8-9A53-7F846517B7B3}" type="presParOf" srcId="{BB5DAE12-A76B-4B46-81C0-AE1D09192C90}" destId="{C61147F6-73A3-4825-B7CD-7E45382A3CE9}" srcOrd="1" destOrd="0" presId="urn:microsoft.com/office/officeart/2005/8/layout/list1"/>
    <dgm:cxn modelId="{CD061A76-0DFB-4473-A95E-CB15DD80BE82}" type="presParOf" srcId="{61BC121E-A7A3-4156-8305-6296A1B576EF}" destId="{0E0556F0-5769-416B-A371-AE9D00DB9738}" srcOrd="13" destOrd="0" presId="urn:microsoft.com/office/officeart/2005/8/layout/list1"/>
    <dgm:cxn modelId="{61EA62C1-B802-4B45-BABD-7B577F4B1F7B}" type="presParOf" srcId="{61BC121E-A7A3-4156-8305-6296A1B576EF}" destId="{D7AFB3F8-633E-4549-A589-B8AAC1A9F9C4}" srcOrd="14" destOrd="0" presId="urn:microsoft.com/office/officeart/2005/8/layout/list1"/>
    <dgm:cxn modelId="{202BBF21-DFCF-45E7-8011-A9B825113598}" type="presParOf" srcId="{61BC121E-A7A3-4156-8305-6296A1B576EF}" destId="{AC1EB2E8-CA1B-4BEA-96E8-3BF1207B11E1}" srcOrd="15" destOrd="0" presId="urn:microsoft.com/office/officeart/2005/8/layout/list1"/>
    <dgm:cxn modelId="{5A7B28F4-285B-480E-9B42-5E828B37C84E}" type="presParOf" srcId="{61BC121E-A7A3-4156-8305-6296A1B576EF}" destId="{307E72A0-E4A5-4A3D-8286-AFBEF9952CDE}" srcOrd="16" destOrd="0" presId="urn:microsoft.com/office/officeart/2005/8/layout/list1"/>
    <dgm:cxn modelId="{FB436F65-FA79-433B-AF3C-A3134C802D2F}" type="presParOf" srcId="{307E72A0-E4A5-4A3D-8286-AFBEF9952CDE}" destId="{5B6BAA18-4405-43D8-8D9D-A8C0259CEF36}" srcOrd="0" destOrd="0" presId="urn:microsoft.com/office/officeart/2005/8/layout/list1"/>
    <dgm:cxn modelId="{413088FD-AF8B-443C-98D0-91CEB126D253}" type="presParOf" srcId="{307E72A0-E4A5-4A3D-8286-AFBEF9952CDE}" destId="{4DFEA3C5-7E66-462B-9179-200744508B1A}" srcOrd="1" destOrd="0" presId="urn:microsoft.com/office/officeart/2005/8/layout/list1"/>
    <dgm:cxn modelId="{3B339467-8968-4A83-B1C5-3FFAE515FB61}" type="presParOf" srcId="{61BC121E-A7A3-4156-8305-6296A1B576EF}" destId="{92041ABD-FDBE-49D1-8F77-06A194D1BF0F}" srcOrd="17" destOrd="0" presId="urn:microsoft.com/office/officeart/2005/8/layout/list1"/>
    <dgm:cxn modelId="{89624132-F71D-4A01-8B22-F982DA7C1788}" type="presParOf" srcId="{61BC121E-A7A3-4156-8305-6296A1B576EF}" destId="{A49C8893-2091-4045-9A3B-7E8DCFD738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C95BE-9F23-496E-BDCE-5E54B9848AD9}">
      <dsp:nvSpPr>
        <dsp:cNvPr id="0" name=""/>
        <dsp:cNvSpPr/>
      </dsp:nvSpPr>
      <dsp:spPr>
        <a:xfrm rot="5400000">
          <a:off x="3883799" y="-1352329"/>
          <a:ext cx="1213842" cy="42265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Activité partielle « totale »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Réduction des horaires de travail ( et donc le hors temps de travail augmenté)</a:t>
          </a:r>
          <a:endParaRPr lang="fr-FR" sz="1700" kern="1200" dirty="0"/>
        </a:p>
      </dsp:txBody>
      <dsp:txXfrm rot="-5400000">
        <a:off x="2377441" y="213284"/>
        <a:ext cx="4167305" cy="1095332"/>
      </dsp:txXfrm>
    </dsp:sp>
    <dsp:sp modelId="{F9984B27-3815-424A-8334-A23595923B8C}">
      <dsp:nvSpPr>
        <dsp:cNvPr id="0" name=""/>
        <dsp:cNvSpPr/>
      </dsp:nvSpPr>
      <dsp:spPr>
        <a:xfrm>
          <a:off x="0" y="2298"/>
          <a:ext cx="2377440" cy="151730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Fermeture ou baisse d’activité</a:t>
          </a:r>
          <a:endParaRPr lang="fr-FR" sz="2500" kern="1200" dirty="0"/>
        </a:p>
      </dsp:txBody>
      <dsp:txXfrm>
        <a:off x="74069" y="76367"/>
        <a:ext cx="2229302" cy="1369164"/>
      </dsp:txXfrm>
    </dsp:sp>
    <dsp:sp modelId="{A00471C2-A387-4680-A19C-ED7D6E89E161}">
      <dsp:nvSpPr>
        <dsp:cNvPr id="0" name=""/>
        <dsp:cNvSpPr/>
      </dsp:nvSpPr>
      <dsp:spPr>
        <a:xfrm rot="5400000">
          <a:off x="3883799" y="240838"/>
          <a:ext cx="1213842" cy="42265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Recours au télétravail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Hausse d’activité pour les salariés sur les secteurs essentiels</a:t>
          </a:r>
          <a:endParaRPr lang="fr-FR" sz="1700" kern="1200" dirty="0"/>
        </a:p>
      </dsp:txBody>
      <dsp:txXfrm rot="-5400000">
        <a:off x="2377441" y="1806452"/>
        <a:ext cx="4167305" cy="1095332"/>
      </dsp:txXfrm>
    </dsp:sp>
    <dsp:sp modelId="{C9711418-27C0-459E-8FC6-4AC785C1AA12}">
      <dsp:nvSpPr>
        <dsp:cNvPr id="0" name=""/>
        <dsp:cNvSpPr/>
      </dsp:nvSpPr>
      <dsp:spPr>
        <a:xfrm>
          <a:off x="0" y="1595467"/>
          <a:ext cx="2377440" cy="151730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Continuation d’activité</a:t>
          </a:r>
          <a:endParaRPr lang="fr-FR" sz="2500" kern="1200" dirty="0"/>
        </a:p>
      </dsp:txBody>
      <dsp:txXfrm>
        <a:off x="74069" y="1669536"/>
        <a:ext cx="2229302" cy="1369164"/>
      </dsp:txXfrm>
    </dsp:sp>
    <dsp:sp modelId="{BD7F2B25-B332-4BAC-BE56-AFC50804BA82}">
      <dsp:nvSpPr>
        <dsp:cNvPr id="0" name=""/>
        <dsp:cNvSpPr/>
      </dsp:nvSpPr>
      <dsp:spPr>
        <a:xfrm rot="5400000">
          <a:off x="3883799" y="1834006"/>
          <a:ext cx="1213842" cy="42265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Arrêts de travail pour incapacité du salarié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Arrêt de travail pour garde d’enfants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Prise de CP, JNT, jours CET (cf. ordonnance du 25 mars 2020)</a:t>
          </a:r>
          <a:endParaRPr lang="fr-FR" sz="1700" kern="1200" dirty="0"/>
        </a:p>
      </dsp:txBody>
      <dsp:txXfrm rot="-5400000">
        <a:off x="2377441" y="3399620"/>
        <a:ext cx="4167305" cy="1095332"/>
      </dsp:txXfrm>
    </dsp:sp>
    <dsp:sp modelId="{33F6718E-93EA-456A-8B95-B9DE512032A8}">
      <dsp:nvSpPr>
        <dsp:cNvPr id="0" name=""/>
        <dsp:cNvSpPr/>
      </dsp:nvSpPr>
      <dsp:spPr>
        <a:xfrm>
          <a:off x="0" y="3188635"/>
          <a:ext cx="2377440" cy="151730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Absences temporaires de certains postes</a:t>
          </a:r>
          <a:endParaRPr lang="fr-FR" sz="2500" kern="1200" dirty="0"/>
        </a:p>
      </dsp:txBody>
      <dsp:txXfrm>
        <a:off x="74069" y="3262704"/>
        <a:ext cx="2229302" cy="136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6C3AB-E8BA-4184-91A7-039EA8F56F52}">
      <dsp:nvSpPr>
        <dsp:cNvPr id="0" name=""/>
        <dsp:cNvSpPr/>
      </dsp:nvSpPr>
      <dsp:spPr>
        <a:xfrm>
          <a:off x="0" y="0"/>
          <a:ext cx="7932448" cy="49293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600" kern="1200" dirty="0" smtClean="0"/>
            <a:t>Activité partielle de l’entreprise</a:t>
          </a:r>
          <a:endParaRPr lang="fr-FR" sz="4600" kern="1200" dirty="0"/>
        </a:p>
      </dsp:txBody>
      <dsp:txXfrm>
        <a:off x="0" y="0"/>
        <a:ext cx="7932448" cy="1478800"/>
      </dsp:txXfrm>
    </dsp:sp>
    <dsp:sp modelId="{6869F5AD-CA4A-4853-B7D3-69F5E9BE4F6F}">
      <dsp:nvSpPr>
        <dsp:cNvPr id="0" name=""/>
        <dsp:cNvSpPr/>
      </dsp:nvSpPr>
      <dsp:spPr>
        <a:xfrm>
          <a:off x="793244" y="1478921"/>
          <a:ext cx="6345958" cy="7180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En cas de circonstances exceptionnelles</a:t>
          </a:r>
          <a:endParaRPr lang="fr-FR" sz="1400" kern="1200" dirty="0"/>
        </a:p>
      </dsp:txBody>
      <dsp:txXfrm>
        <a:off x="814276" y="1499953"/>
        <a:ext cx="6303894" cy="676035"/>
      </dsp:txXfrm>
    </dsp:sp>
    <dsp:sp modelId="{332309EE-24FB-4D36-9D6C-A0A31C11C5C1}">
      <dsp:nvSpPr>
        <dsp:cNvPr id="0" name=""/>
        <dsp:cNvSpPr/>
      </dsp:nvSpPr>
      <dsp:spPr>
        <a:xfrm>
          <a:off x="793244" y="2307497"/>
          <a:ext cx="6345958" cy="718099"/>
        </a:xfrm>
        <a:prstGeom prst="roundRect">
          <a:avLst>
            <a:gd name="adj" fmla="val 10000"/>
          </a:avLst>
        </a:prstGeom>
        <a:solidFill>
          <a:schemeClr val="accent5">
            <a:hueOff val="-264243"/>
            <a:satOff val="-19512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Contrat de travail suspendu (sans accord requis du salarié) </a:t>
          </a:r>
          <a:endParaRPr lang="fr-FR" sz="1400" b="1" kern="1200" dirty="0">
            <a:solidFill>
              <a:srgbClr val="002060"/>
            </a:solidFill>
          </a:endParaRPr>
        </a:p>
      </dsp:txBody>
      <dsp:txXfrm>
        <a:off x="814276" y="2328529"/>
        <a:ext cx="6303894" cy="676035"/>
      </dsp:txXfrm>
    </dsp:sp>
    <dsp:sp modelId="{1F816E97-AFC1-4FC2-895C-43BDF4CB5970}">
      <dsp:nvSpPr>
        <dsp:cNvPr id="0" name=""/>
        <dsp:cNvSpPr/>
      </dsp:nvSpPr>
      <dsp:spPr>
        <a:xfrm>
          <a:off x="793244" y="3136073"/>
          <a:ext cx="6345958" cy="718099"/>
        </a:xfrm>
        <a:prstGeom prst="roundRect">
          <a:avLst>
            <a:gd name="adj" fmla="val 10000"/>
          </a:avLst>
        </a:prstGeom>
        <a:solidFill>
          <a:schemeClr val="accent5">
            <a:hueOff val="-528485"/>
            <a:satOff val="-39025"/>
            <a:lumOff val="143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Indemnité versée par l’employeur (à hauteur de 70% de la rémunération brute mensuelle servant d’assiette au calcul des indemnités de CP)</a:t>
          </a:r>
          <a:endParaRPr lang="fr-FR" sz="1400" kern="1200" dirty="0"/>
        </a:p>
      </dsp:txBody>
      <dsp:txXfrm>
        <a:off x="814276" y="3157105"/>
        <a:ext cx="6303894" cy="676035"/>
      </dsp:txXfrm>
    </dsp:sp>
    <dsp:sp modelId="{C7D1D319-BE58-4AD0-9693-C91B4808BF35}">
      <dsp:nvSpPr>
        <dsp:cNvPr id="0" name=""/>
        <dsp:cNvSpPr/>
      </dsp:nvSpPr>
      <dsp:spPr>
        <a:xfrm>
          <a:off x="793244" y="3964649"/>
          <a:ext cx="6345958" cy="718099"/>
        </a:xfrm>
        <a:prstGeom prst="roundRect">
          <a:avLst>
            <a:gd name="adj" fmla="val 10000"/>
          </a:avLst>
        </a:prstGeom>
        <a:solidFill>
          <a:schemeClr val="accent5">
            <a:hueOff val="-792728"/>
            <a:satOff val="-58537"/>
            <a:lumOff val="2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Employeur bénéficie d’une allocation versée par l’Etat</a:t>
          </a:r>
          <a:endParaRPr lang="fr-FR" sz="1400" kern="1200" dirty="0"/>
        </a:p>
      </dsp:txBody>
      <dsp:txXfrm>
        <a:off x="814276" y="3985681"/>
        <a:ext cx="6303894" cy="676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2EEC3-3A7F-4399-8A5F-82BBE0295004}">
      <dsp:nvSpPr>
        <dsp:cNvPr id="0" name=""/>
        <dsp:cNvSpPr/>
      </dsp:nvSpPr>
      <dsp:spPr>
        <a:xfrm>
          <a:off x="0" y="0"/>
          <a:ext cx="8526462" cy="54436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FNE-Formation</a:t>
          </a:r>
          <a:endParaRPr lang="fr-FR" sz="6500" kern="1200" dirty="0"/>
        </a:p>
      </dsp:txBody>
      <dsp:txXfrm>
        <a:off x="0" y="0"/>
        <a:ext cx="8526462" cy="1633105"/>
      </dsp:txXfrm>
    </dsp:sp>
    <dsp:sp modelId="{5CB50764-E4E1-44A3-9B16-E432A2773ABA}">
      <dsp:nvSpPr>
        <dsp:cNvPr id="0" name=""/>
        <dsp:cNvSpPr/>
      </dsp:nvSpPr>
      <dsp:spPr>
        <a:xfrm>
          <a:off x="852646" y="1440172"/>
          <a:ext cx="6821169" cy="6297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Mise en œuvre d’actions de formation</a:t>
          </a:r>
          <a:endParaRPr lang="fr-FR" sz="1400" kern="1200" dirty="0"/>
        </a:p>
      </dsp:txBody>
      <dsp:txXfrm>
        <a:off x="871091" y="1458617"/>
        <a:ext cx="6784279" cy="592868"/>
      </dsp:txXfrm>
    </dsp:sp>
    <dsp:sp modelId="{5AB9559E-D26C-46DB-99BC-3FBEB6C11698}">
      <dsp:nvSpPr>
        <dsp:cNvPr id="0" name=""/>
        <dsp:cNvSpPr/>
      </dsp:nvSpPr>
      <dsp:spPr>
        <a:xfrm>
          <a:off x="861854" y="2194526"/>
          <a:ext cx="6821169" cy="629758"/>
        </a:xfrm>
        <a:prstGeom prst="roundRect">
          <a:avLst>
            <a:gd name="adj" fmla="val 10000"/>
          </a:avLst>
        </a:prstGeom>
        <a:solidFill>
          <a:schemeClr val="accent5">
            <a:hueOff val="-198182"/>
            <a:satOff val="-14634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But : faciliter la continuité de l’activité des salariés face aux transformations consécutives aux mutations économiques et technologiques ET favoriser l’adaptation aux nouveaux emplois</a:t>
          </a:r>
          <a:endParaRPr lang="fr-FR" sz="1100" kern="1200" dirty="0"/>
        </a:p>
      </dsp:txBody>
      <dsp:txXfrm>
        <a:off x="880299" y="2212971"/>
        <a:ext cx="6784279" cy="592868"/>
      </dsp:txXfrm>
    </dsp:sp>
    <dsp:sp modelId="{76C570BB-546B-4AF5-A70E-A6D43DDD201C}">
      <dsp:nvSpPr>
        <dsp:cNvPr id="0" name=""/>
        <dsp:cNvSpPr/>
      </dsp:nvSpPr>
      <dsp:spPr>
        <a:xfrm>
          <a:off x="852646" y="2958118"/>
          <a:ext cx="6821169" cy="629758"/>
        </a:xfrm>
        <a:prstGeom prst="roundRect">
          <a:avLst>
            <a:gd name="adj" fmla="val 10000"/>
          </a:avLst>
        </a:prstGeom>
        <a:solidFill>
          <a:schemeClr val="accent5">
            <a:hueOff val="-396364"/>
            <a:satOff val="-29269"/>
            <a:lumOff val="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Convention conclue entre la Direccte et l’entreprise</a:t>
          </a:r>
          <a:endParaRPr lang="fr-FR" sz="1400" kern="1200" dirty="0"/>
        </a:p>
      </dsp:txBody>
      <dsp:txXfrm>
        <a:off x="871091" y="2976563"/>
        <a:ext cx="6784279" cy="592868"/>
      </dsp:txXfrm>
    </dsp:sp>
    <dsp:sp modelId="{C82B73F6-77B7-4B6E-885C-0F8FAAC15DE4}">
      <dsp:nvSpPr>
        <dsp:cNvPr id="0" name=""/>
        <dsp:cNvSpPr/>
      </dsp:nvSpPr>
      <dsp:spPr>
        <a:xfrm>
          <a:off x="871131" y="3712466"/>
          <a:ext cx="6821169" cy="629758"/>
        </a:xfrm>
        <a:prstGeom prst="roundRect">
          <a:avLst>
            <a:gd name="adj" fmla="val 10000"/>
          </a:avLst>
        </a:prstGeom>
        <a:solidFill>
          <a:schemeClr val="accent5">
            <a:hueOff val="-594546"/>
            <a:satOff val="-43903"/>
            <a:lumOff val="16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Coût des salaires et de la formation assuré à 50% voire 70% par l’Etat</a:t>
          </a:r>
          <a:endParaRPr lang="fr-FR" sz="1400" kern="1200" dirty="0"/>
        </a:p>
      </dsp:txBody>
      <dsp:txXfrm>
        <a:off x="889576" y="3730911"/>
        <a:ext cx="6784279" cy="592868"/>
      </dsp:txXfrm>
    </dsp:sp>
    <dsp:sp modelId="{7D3CB103-B386-4E9E-9908-A1523B9AC260}">
      <dsp:nvSpPr>
        <dsp:cNvPr id="0" name=""/>
        <dsp:cNvSpPr/>
      </dsp:nvSpPr>
      <dsp:spPr>
        <a:xfrm>
          <a:off x="852646" y="4540713"/>
          <a:ext cx="6821169" cy="629758"/>
        </a:xfrm>
        <a:prstGeom prst="roundRect">
          <a:avLst>
            <a:gd name="adj" fmla="val 10000"/>
          </a:avLst>
        </a:prstGeom>
        <a:solidFill>
          <a:schemeClr val="accent5">
            <a:hueOff val="-792728"/>
            <a:satOff val="-58537"/>
            <a:lumOff val="2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Obligation de l’employeur : maintenir les salariés formées pendant la durée de la convention augmentée de 6 mois</a:t>
          </a:r>
          <a:endParaRPr lang="fr-FR" sz="1400" kern="1200" dirty="0"/>
        </a:p>
      </dsp:txBody>
      <dsp:txXfrm>
        <a:off x="871091" y="4559158"/>
        <a:ext cx="6784279" cy="592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16D2-6806-4293-8DF7-0B7AA6465A82}">
      <dsp:nvSpPr>
        <dsp:cNvPr id="0" name=""/>
        <dsp:cNvSpPr/>
      </dsp:nvSpPr>
      <dsp:spPr>
        <a:xfrm>
          <a:off x="0" y="378520"/>
          <a:ext cx="853598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EB8FF-EE89-40AD-944C-E29D06FF95DF}">
      <dsp:nvSpPr>
        <dsp:cNvPr id="0" name=""/>
        <dsp:cNvSpPr/>
      </dsp:nvSpPr>
      <dsp:spPr>
        <a:xfrm>
          <a:off x="426799" y="53800"/>
          <a:ext cx="5975186" cy="6494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48" tIns="0" rIns="2258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Avis du CSE préalable</a:t>
          </a:r>
          <a:endParaRPr lang="fr-FR" sz="1800" kern="1200" dirty="0"/>
        </a:p>
      </dsp:txBody>
      <dsp:txXfrm>
        <a:off x="458502" y="85503"/>
        <a:ext cx="5911780" cy="586034"/>
      </dsp:txXfrm>
    </dsp:sp>
    <dsp:sp modelId="{CCC49D98-06D1-418A-BA4E-D14B8F47110D}">
      <dsp:nvSpPr>
        <dsp:cNvPr id="0" name=""/>
        <dsp:cNvSpPr/>
      </dsp:nvSpPr>
      <dsp:spPr>
        <a:xfrm>
          <a:off x="0" y="1376440"/>
          <a:ext cx="853598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9BD09-3F74-4F12-BEE5-4683D060299F}">
      <dsp:nvSpPr>
        <dsp:cNvPr id="0" name=""/>
        <dsp:cNvSpPr/>
      </dsp:nvSpPr>
      <dsp:spPr>
        <a:xfrm>
          <a:off x="426799" y="1051720"/>
          <a:ext cx="5975186" cy="6494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48" tIns="0" rIns="2258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Signature avec la DIRRECTE d’une convention (max 12 mois)</a:t>
          </a:r>
          <a:endParaRPr lang="fr-FR" sz="1800" kern="1200" dirty="0"/>
        </a:p>
      </dsp:txBody>
      <dsp:txXfrm>
        <a:off x="458502" y="1083423"/>
        <a:ext cx="5911780" cy="586034"/>
      </dsp:txXfrm>
    </dsp:sp>
    <dsp:sp modelId="{AB37D38E-BA91-4D94-84C9-720B57F525B9}">
      <dsp:nvSpPr>
        <dsp:cNvPr id="0" name=""/>
        <dsp:cNvSpPr/>
      </dsp:nvSpPr>
      <dsp:spPr>
        <a:xfrm>
          <a:off x="0" y="2374360"/>
          <a:ext cx="853598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BB4B0-32F7-44F0-8BFF-1AFAA3665183}">
      <dsp:nvSpPr>
        <dsp:cNvPr id="0" name=""/>
        <dsp:cNvSpPr/>
      </dsp:nvSpPr>
      <dsp:spPr>
        <a:xfrm>
          <a:off x="426799" y="2049640"/>
          <a:ext cx="5975186" cy="6494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48" tIns="0" rIns="2258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Engagement de l’entreprise : maintien de l’emploi, maintien de l’effort formation etc.</a:t>
          </a:r>
          <a:endParaRPr lang="fr-FR" sz="1800" kern="1200" dirty="0"/>
        </a:p>
      </dsp:txBody>
      <dsp:txXfrm>
        <a:off x="458502" y="2081343"/>
        <a:ext cx="5911780" cy="586034"/>
      </dsp:txXfrm>
    </dsp:sp>
    <dsp:sp modelId="{D7AFB3F8-633E-4549-A589-B8AAC1A9F9C4}">
      <dsp:nvSpPr>
        <dsp:cNvPr id="0" name=""/>
        <dsp:cNvSpPr/>
      </dsp:nvSpPr>
      <dsp:spPr>
        <a:xfrm>
          <a:off x="0" y="3372280"/>
          <a:ext cx="853598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147F6-73A3-4825-B7CD-7E45382A3CE9}">
      <dsp:nvSpPr>
        <dsp:cNvPr id="0" name=""/>
        <dsp:cNvSpPr/>
      </dsp:nvSpPr>
      <dsp:spPr>
        <a:xfrm>
          <a:off x="426799" y="3047560"/>
          <a:ext cx="5975186" cy="6494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48" tIns="0" rIns="2258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>
                  <a:lumMod val="50000"/>
                </a:schemeClr>
              </a:solidFill>
            </a:rPr>
            <a:t>Attention : le temps de formation est du temps de travail (versus activité partielle)</a:t>
          </a:r>
          <a:endParaRPr lang="fr-FR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58502" y="3079263"/>
        <a:ext cx="5911780" cy="586034"/>
      </dsp:txXfrm>
    </dsp:sp>
    <dsp:sp modelId="{A49C8893-2091-4045-9A3B-7E8DCFD73866}">
      <dsp:nvSpPr>
        <dsp:cNvPr id="0" name=""/>
        <dsp:cNvSpPr/>
      </dsp:nvSpPr>
      <dsp:spPr>
        <a:xfrm>
          <a:off x="0" y="4370200"/>
          <a:ext cx="853598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EA3C5-7E66-462B-9179-200744508B1A}">
      <dsp:nvSpPr>
        <dsp:cNvPr id="0" name=""/>
        <dsp:cNvSpPr/>
      </dsp:nvSpPr>
      <dsp:spPr>
        <a:xfrm>
          <a:off x="426799" y="4045480"/>
          <a:ext cx="5975186" cy="6494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48" tIns="0" rIns="2258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Au terme de la convention : contrôle de service fait</a:t>
          </a:r>
          <a:endParaRPr lang="fr-FR" sz="1800" kern="1200" dirty="0"/>
        </a:p>
      </dsp:txBody>
      <dsp:txXfrm>
        <a:off x="458502" y="4077183"/>
        <a:ext cx="5911780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27703-D799-4C6A-8D73-CFFC2654FAFA}" type="datetimeFigureOut">
              <a:rPr lang="fr-FR" smtClean="0"/>
              <a:t>30/03/2020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1C4E6-24E9-4093-984B-494C6B3F18A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646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B7027-A1D7-437D-920C-B9AE7F9E2EC8}" type="datetimeFigureOut">
              <a:rPr lang="fr-FR" smtClean="0"/>
              <a:t>30/03/2020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C6724-6C49-4125-81C8-EC6387C16CC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000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868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Observations : réécriture complète de l’article</a:t>
            </a:r>
            <a:r>
              <a:rPr lang="fr-FR" baseline="0" dirty="0"/>
              <a:t> L. 6353-1 qui détaillait notamment le programme particulier aux FOAD </a:t>
            </a:r>
          </a:p>
          <a:p>
            <a:r>
              <a:rPr lang="fr-FR" baseline="0" dirty="0"/>
              <a:t> idem décret de précision sur la FEST (pour mémoire)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L6211-2 modifié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24 alinéa 11 à 17 page 56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L'apprentissage est une forme d'éducation alternée associant :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1° Une formation dans une ou plusieurs entreprises, fondée sur l'exercice d'une ou plusieurs activités professionnelles en relation directe avec la qualification objet du contrat entre l'apprenti et l'employeur ;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2° Des enseignements dispensés pendant le temps de travail dans un centre de formation d’apprentis, dont tout ou partie peut être effectué à distance.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/>
          <a:lstStyle/>
          <a:p>
            <a:fld id="{43CC6724-6C49-4125-81C8-EC6387C16CC1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5DA3A3-5B81-4D6F-80C6-7898A30E3228}" type="datetime1">
              <a:rPr lang="fr-FR" smtClean="0"/>
              <a:t>30/03/2020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455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/>
              <a:t>Rappel</a:t>
            </a:r>
            <a:r>
              <a:rPr lang="fr-FR" baseline="0" dirty="0"/>
              <a:t> : durée de 3 ans était la durée du contrat d’apprentissage (= convergence) +/- 2 cycles de formation</a:t>
            </a:r>
          </a:p>
          <a:p>
            <a:pPr marL="228600" indent="-228600">
              <a:buAutoNum type="arabicPeriod"/>
            </a:pPr>
            <a:r>
              <a:rPr lang="fr-FR" dirty="0"/>
              <a:t>En principe, objet</a:t>
            </a:r>
            <a:r>
              <a:rPr lang="fr-FR" baseline="0" dirty="0"/>
              <a:t> du contrat de professionnalisation = article L. 6325-1 et 6314-1.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199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/>
          <a:lstStyle/>
          <a:p>
            <a:fld id="{43CC6724-6C49-4125-81C8-EC6387C16CC1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C4F959A-5E7D-47A9-8B28-31CC0BBBE09A}" type="datetime1">
              <a:rPr lang="fr-FR" smtClean="0"/>
              <a:t>30/03/2020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904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/>
              <a:t>Rappel</a:t>
            </a:r>
            <a:r>
              <a:rPr lang="fr-FR" baseline="0" dirty="0"/>
              <a:t> : durée de 3 ans était la durée du contrat d’apprentissage (= convergence) +/- 2 cycles de formation</a:t>
            </a:r>
          </a:p>
          <a:p>
            <a:pPr marL="228600" indent="-228600">
              <a:buAutoNum type="arabicPeriod"/>
            </a:pPr>
            <a:r>
              <a:rPr lang="fr-FR" dirty="0"/>
              <a:t>En principe, objet</a:t>
            </a:r>
            <a:r>
              <a:rPr lang="fr-FR" baseline="0" dirty="0"/>
              <a:t> du contrat de professionnalisation = article L. 6325-1 et 6314-1.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199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452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/>
              <a:t>Rappel</a:t>
            </a:r>
            <a:r>
              <a:rPr lang="fr-FR" baseline="0" dirty="0"/>
              <a:t> : durée de 3 ans était la durée du contrat d’apprentissage (= convergence) +/- 2 cycles de formation</a:t>
            </a:r>
          </a:p>
          <a:p>
            <a:pPr marL="228600" indent="-228600">
              <a:buAutoNum type="arabicPeriod"/>
            </a:pPr>
            <a:r>
              <a:rPr lang="fr-FR" dirty="0"/>
              <a:t>En principe, objet</a:t>
            </a:r>
            <a:r>
              <a:rPr lang="fr-FR" baseline="0" dirty="0"/>
              <a:t> du contrat de professionnalisation = article L. 6325-1 et 6314-1.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199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66CC-7493-4AF3-86D8-960F17151193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0199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0199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183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321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Rappeler les différents couts de la formation : </a:t>
            </a:r>
          </a:p>
          <a:p>
            <a:r>
              <a:rPr lang="fr-FR" dirty="0" smtClean="0"/>
              <a:t>Prestation de formation</a:t>
            </a:r>
          </a:p>
          <a:p>
            <a:r>
              <a:rPr lang="fr-FR" dirty="0" smtClean="0"/>
              <a:t>Rémunération</a:t>
            </a:r>
          </a:p>
          <a:p>
            <a:r>
              <a:rPr lang="fr-FR" dirty="0" smtClean="0"/>
              <a:t>Frais annexes</a:t>
            </a:r>
          </a:p>
          <a:p>
            <a:r>
              <a:rPr lang="fr-FR" dirty="0" smtClean="0"/>
              <a:t>Perte de production</a:t>
            </a:r>
          </a:p>
          <a:p>
            <a:r>
              <a:rPr lang="fr-FR" dirty="0" smtClean="0"/>
              <a:t>Achat</a:t>
            </a:r>
            <a:r>
              <a:rPr lang="fr-FR" baseline="0" dirty="0" smtClean="0"/>
              <a:t> d’équipement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32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Rappel : impossibilité</a:t>
            </a:r>
            <a:r>
              <a:rPr lang="fr-FR" baseline="0" dirty="0" smtClean="0"/>
              <a:t> de former sur les congés payés. </a:t>
            </a:r>
          </a:p>
          <a:p>
            <a:r>
              <a:rPr lang="fr-FR" baseline="0" dirty="0" smtClean="0"/>
              <a:t>A notre sens idem sur l’incapacité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32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66CC-7493-4AF3-86D8-960F17151193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32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321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32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724-6C49-4125-81C8-EC6387C16CC1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32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Modè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C41F485-3AF9-4497-8FA9-647833731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6"/>
            <a:ext cx="9144000" cy="685166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7ED6FD38-C1E3-4FEE-B5E0-CE379BDFD8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66225" y="1286257"/>
            <a:ext cx="4960189" cy="2263507"/>
          </a:xfrm>
        </p:spPr>
        <p:txBody>
          <a:bodyPr anchor="b"/>
          <a:lstStyle>
            <a:lvl1pPr algn="l">
              <a:lnSpc>
                <a:spcPct val="100000"/>
              </a:lnSpc>
              <a:defRPr sz="30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Écrire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E954553-677C-47DE-A7B8-5EE1A65B70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6225" y="3627916"/>
            <a:ext cx="4960189" cy="322982"/>
          </a:xfrm>
        </p:spPr>
        <p:txBody>
          <a:bodyPr/>
          <a:lstStyle>
            <a:lvl1pPr marL="0" indent="0" algn="l">
              <a:buNone/>
              <a:defRPr sz="2000" cap="none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FAA7821E-ABBF-46A0-A8E3-7B52CE689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538" y="3977166"/>
            <a:ext cx="4960189" cy="322262"/>
          </a:xfrm>
        </p:spPr>
        <p:txBody>
          <a:bodyPr anchor="ctr"/>
          <a:lstStyle>
            <a:lvl1pPr>
              <a:defRPr sz="2000" b="1" cap="none" baseline="0">
                <a:solidFill>
                  <a:schemeClr val="bg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fr-FR" dirty="0"/>
              <a:t>00/00/0000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4F779EC-D34C-4EC8-9EDC-C2D4E3A7E3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64" y="471404"/>
            <a:ext cx="2289053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5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divi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99A3E74-BEDE-45F0-A443-024BD34CD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2C7DEA5C-D748-42E0-AFE8-F3AFAC97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E7383979-28D6-425E-BC3C-4451D3DC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DD392EBF-15D9-4315-A344-0D83E3E1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="" xmlns:a16="http://schemas.microsoft.com/office/drawing/2014/main" id="{3633AD1A-63E7-4E06-BF20-C10F4051BE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567" y="207034"/>
            <a:ext cx="503237" cy="629728"/>
          </a:xfrm>
        </p:spPr>
        <p:txBody>
          <a:bodyPr anchor="ctr"/>
          <a:lstStyle>
            <a:lvl1pPr algn="l">
              <a:defRPr sz="3000" b="0" spc="-150"/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2025834B-BBAA-4BD1-B3A9-1FC642F56D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387" y="2708066"/>
            <a:ext cx="2628000" cy="1031409"/>
          </a:xfrm>
          <a:solidFill>
            <a:schemeClr val="accent1"/>
          </a:solidFill>
        </p:spPr>
        <p:txBody>
          <a:bodyPr lIns="144000" tIns="108000" rIns="72000" bIns="108000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20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 sz="900" b="1" cap="all" baseline="0">
                <a:solidFill>
                  <a:schemeClr val="tx1">
                    <a:lumMod val="50000"/>
                  </a:schemeClr>
                </a:solidFill>
              </a:defRPr>
            </a:lvl2pPr>
            <a:lvl3pPr marL="0" indent="0">
              <a:lnSpc>
                <a:spcPct val="114000"/>
              </a:lnSpc>
              <a:defRPr sz="1000">
                <a:solidFill>
                  <a:schemeClr val="tx2"/>
                </a:solidFill>
              </a:defRPr>
            </a:lvl3pPr>
          </a:lstStyle>
          <a:p>
            <a:pPr lvl="0"/>
            <a:r>
              <a:rPr lang="fr-FR" dirty="0"/>
              <a:t>Prénom </a:t>
            </a:r>
          </a:p>
          <a:p>
            <a:pPr lvl="0"/>
            <a:r>
              <a:rPr lang="fr-FR" dirty="0"/>
              <a:t>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="" xmlns:a16="http://schemas.microsoft.com/office/drawing/2014/main" id="{2BF6C551-7089-4146-9782-5D9BF7516E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6387" y="914400"/>
            <a:ext cx="2628000" cy="1776413"/>
          </a:xfrm>
        </p:spPr>
        <p:txBody>
          <a:bodyPr anchor="b"/>
          <a:lstStyle>
            <a:lvl1pPr algn="ctr">
              <a:defRPr sz="1000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="" xmlns:a16="http://schemas.microsoft.com/office/drawing/2014/main" id="{36F4DDBC-2320-4A04-893C-1DF61B90A8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8687" y="914400"/>
            <a:ext cx="2627312" cy="233151"/>
          </a:xfrm>
          <a:solidFill>
            <a:schemeClr val="accent1"/>
          </a:solidFill>
        </p:spPr>
        <p:txBody>
          <a:bodyPr lIns="72000" tIns="36000" rIns="72000" bIns="36000" anchor="ctr"/>
          <a:lstStyle>
            <a:lvl1pPr marL="85725" indent="-85725">
              <a:buSzPct val="70000"/>
              <a:buFont typeface="Wingdings 2" panose="05020102010507070707" pitchFamily="18" charset="2"/>
              <a:buChar char="¡"/>
              <a:defRPr sz="13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3" name="Espace réservé du texte 11">
            <a:extLst>
              <a:ext uri="{FF2B5EF4-FFF2-40B4-BE49-F238E27FC236}">
                <a16:creationId xmlns="" xmlns:a16="http://schemas.microsoft.com/office/drawing/2014/main" id="{55EDFABA-850F-4879-993A-B563EA96A8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58000" y="1173640"/>
            <a:ext cx="2628000" cy="2021517"/>
          </a:xfrm>
        </p:spPr>
        <p:txBody>
          <a:bodyPr tIns="72000" bIns="72000"/>
          <a:lstStyle>
            <a:lvl1pPr marL="85725" indent="-85725">
              <a:buFont typeface="Calibri" panose="020F0502020204030204" pitchFamily="34" charset="0"/>
              <a:buChar char="-"/>
              <a:defRPr sz="1100" b="0" cap="none"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="" xmlns:a16="http://schemas.microsoft.com/office/drawing/2014/main" id="{29EE1D0C-0F68-4D0B-8A77-528AA91509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6135" y="915329"/>
            <a:ext cx="2627312" cy="233151"/>
          </a:xfrm>
          <a:solidFill>
            <a:schemeClr val="accent1"/>
          </a:solidFill>
        </p:spPr>
        <p:txBody>
          <a:bodyPr lIns="72000" tIns="36000" rIns="72000" bIns="36000" anchor="ctr"/>
          <a:lstStyle>
            <a:lvl1pPr marL="85725" indent="-85725">
              <a:buSzPct val="70000"/>
              <a:buFont typeface="Wingdings 2" panose="05020102010507070707" pitchFamily="18" charset="2"/>
              <a:buChar char="¡"/>
              <a:defRPr sz="13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="" xmlns:a16="http://schemas.microsoft.com/office/drawing/2014/main" id="{F65B47F3-CB47-4058-8914-AE37E661F3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5448" y="1174569"/>
            <a:ext cx="2628000" cy="2021517"/>
          </a:xfrm>
        </p:spPr>
        <p:txBody>
          <a:bodyPr tIns="72000" bIns="72000"/>
          <a:lstStyle>
            <a:lvl1pPr marL="85725" indent="-85725">
              <a:buFont typeface="Calibri" panose="020F0502020204030204" pitchFamily="34" charset="0"/>
              <a:buChar char="-"/>
              <a:defRPr sz="1100" b="0" cap="none"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="" xmlns:a16="http://schemas.microsoft.com/office/drawing/2014/main" id="{9E3DED32-E76B-4D39-AF7F-A9D5A9071A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58686" y="3429000"/>
            <a:ext cx="2627312" cy="233151"/>
          </a:xfrm>
          <a:solidFill>
            <a:schemeClr val="accent1"/>
          </a:solidFill>
        </p:spPr>
        <p:txBody>
          <a:bodyPr lIns="72000" tIns="36000" rIns="72000" bIns="36000" anchor="ctr"/>
          <a:lstStyle>
            <a:lvl1pPr marL="85725" indent="-85725">
              <a:buSzPct val="70000"/>
              <a:buFont typeface="Wingdings 2" panose="05020102010507070707" pitchFamily="18" charset="2"/>
              <a:buChar char="¡"/>
              <a:defRPr sz="13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="" xmlns:a16="http://schemas.microsoft.com/office/drawing/2014/main" id="{C6A633B5-1E7D-4A09-82E0-24C5D8F613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7999" y="3679614"/>
            <a:ext cx="2628000" cy="2564682"/>
          </a:xfrm>
        </p:spPr>
        <p:txBody>
          <a:bodyPr tIns="72000" bIns="72000"/>
          <a:lstStyle>
            <a:lvl1pPr marL="85725" indent="-85725">
              <a:buFont typeface="Calibri" panose="020F0502020204030204" pitchFamily="34" charset="0"/>
              <a:buChar char="-"/>
              <a:defRPr sz="1100" b="0" cap="none"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="" xmlns:a16="http://schemas.microsoft.com/office/drawing/2014/main" id="{66F81793-D65F-466D-A713-5F6766BC79D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6134" y="3429929"/>
            <a:ext cx="2627312" cy="233151"/>
          </a:xfrm>
          <a:solidFill>
            <a:schemeClr val="accent1"/>
          </a:solidFill>
        </p:spPr>
        <p:txBody>
          <a:bodyPr lIns="72000" tIns="36000" rIns="72000" bIns="36000" anchor="ctr"/>
          <a:lstStyle>
            <a:lvl1pPr marL="85725" indent="-85725">
              <a:buSzPct val="70000"/>
              <a:buFont typeface="Wingdings 2" panose="05020102010507070707" pitchFamily="18" charset="2"/>
              <a:buChar char="¡"/>
              <a:defRPr sz="13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="" xmlns:a16="http://schemas.microsoft.com/office/drawing/2014/main" id="{6A6FD410-41C3-481A-A174-3FA7BA60963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5447" y="3680543"/>
            <a:ext cx="2628000" cy="2564682"/>
          </a:xfrm>
        </p:spPr>
        <p:txBody>
          <a:bodyPr tIns="72000" bIns="72000"/>
          <a:lstStyle>
            <a:lvl1pPr marL="85725" indent="-85725">
              <a:buFont typeface="Calibri" panose="020F0502020204030204" pitchFamily="34" charset="0"/>
              <a:buChar char="-"/>
              <a:defRPr sz="1100" b="0" cap="none" baseline="0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80150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67ACCF03-84DA-4542-89E0-47C14351CD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26" y="310625"/>
            <a:ext cx="8522947" cy="623674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80C1A57-D2A2-4C49-A28E-A814E5A7B32F}"/>
              </a:ext>
            </a:extLst>
          </p:cNvPr>
          <p:cNvSpPr txBox="1"/>
          <p:nvPr userDrawn="1"/>
        </p:nvSpPr>
        <p:spPr>
          <a:xfrm>
            <a:off x="2437991" y="2492784"/>
            <a:ext cx="4266616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6600" b="1" spc="-350" baseline="0" dirty="0">
                <a:solidFill>
                  <a:schemeClr val="accent1">
                    <a:lumMod val="90000"/>
                  </a:schemeClr>
                </a:solidFill>
                <a:latin typeface="Arial Black" panose="020B0A04020102020204" pitchFamily="34" charset="0"/>
              </a:rPr>
              <a:t>C</a:t>
            </a:r>
            <a:r>
              <a:rPr lang="fr-FR" sz="6600" b="1" spc="-350" baseline="0" dirty="0">
                <a:solidFill>
                  <a:schemeClr val="accent1"/>
                </a:solidFill>
                <a:latin typeface="Arial Black" panose="020B0A04020102020204" pitchFamily="34" charset="0"/>
              </a:rPr>
              <a:t>O</a:t>
            </a:r>
            <a:r>
              <a:rPr lang="fr-FR" sz="6600" b="1" spc="-350" baseline="0" dirty="0">
                <a:solidFill>
                  <a:schemeClr val="accent1">
                    <a:lumMod val="90000"/>
                  </a:schemeClr>
                </a:solidFill>
                <a:latin typeface="Arial Black" panose="020B0A04020102020204" pitchFamily="34" charset="0"/>
              </a:rPr>
              <a:t>NTACT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8A6E2A1-E9A6-4CBF-A0ED-A1A5A470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AD1F31-67FF-415B-BD07-08088B61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FAAFC07-6212-49F8-B5E3-A9697452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91FAD1D7-8F08-46DC-94A8-250DEA182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2559" y="4019908"/>
            <a:ext cx="4157480" cy="2234841"/>
          </a:xfrm>
        </p:spPr>
        <p:txBody>
          <a:bodyPr/>
          <a:lstStyle>
            <a:lvl1pPr algn="ctr">
              <a:spcAft>
                <a:spcPts val="0"/>
              </a:spcAft>
              <a:defRPr sz="1000" b="0">
                <a:latin typeface="Arial Black" panose="020B0A04020102020204" pitchFamily="34" charset="0"/>
              </a:defRPr>
            </a:lvl1pPr>
            <a:lvl2pPr marL="266700" indent="0" algn="ctr">
              <a:spcBef>
                <a:spcPts val="1200"/>
              </a:spcBef>
              <a:spcAft>
                <a:spcPts val="0"/>
              </a:spcAft>
              <a:buNone/>
              <a:defRPr sz="1000"/>
            </a:lvl2pPr>
            <a:lvl3pPr algn="ctr">
              <a:lnSpc>
                <a:spcPct val="95000"/>
              </a:lnSpc>
              <a:defRPr sz="10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FC26FDE4-9A40-474B-9675-831708AA9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7" r="69711"/>
          <a:stretch/>
        </p:blipFill>
        <p:spPr>
          <a:xfrm>
            <a:off x="3131386" y="2580681"/>
            <a:ext cx="646983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6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F6E5361-96A5-44BD-8153-91E9B194E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26" y="310625"/>
            <a:ext cx="8522947" cy="623674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8A6E2A1-E9A6-4CBF-A0ED-A1A5A470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AD1F31-67FF-415B-BD07-08088B61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FAAFC07-6212-49F8-B5E3-A9697452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C46A9D2F-508B-4C55-BF6F-6AC69ABDB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344" y="2824916"/>
            <a:ext cx="3575311" cy="13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2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5909E4DB-8E97-4112-8FDB-60E939DEBC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0885" y="992039"/>
            <a:ext cx="7972564" cy="5141342"/>
          </a:xfrm>
        </p:spPr>
        <p:txBody>
          <a:bodyPr/>
          <a:lstStyle>
            <a:lvl1pPr marL="0" indent="361950" algn="l" defTabSz="534988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chemeClr val="bg2"/>
              </a:buClr>
              <a:buFont typeface="+mj-lt"/>
              <a:buAutoNum type="arabicPeriod"/>
              <a:defRPr lang="fr-FR" sz="3000" b="1" kern="1200" cap="none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630238" indent="-544513">
              <a:lnSpc>
                <a:spcPct val="125000"/>
              </a:lnSpc>
              <a:spcBef>
                <a:spcPts val="0"/>
              </a:spcBef>
              <a:buSzPct val="80000"/>
              <a:buFont typeface="+mj-lt"/>
              <a:buAutoNum type="arabicPeriod"/>
              <a:tabLst>
                <a:tab pos="630238" algn="l"/>
              </a:tabLst>
              <a:defRPr sz="1900"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Chapitre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B33F0923-6576-4FDC-B288-48DB6CF7F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86" y="232914"/>
            <a:ext cx="8023645" cy="629728"/>
          </a:xfrm>
        </p:spPr>
        <p:txBody>
          <a:bodyPr/>
          <a:lstStyle>
            <a:lvl1pPr>
              <a:defRPr sz="21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Titre 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716838" y="6483350"/>
            <a:ext cx="1427162" cy="37465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0731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5909E4DB-8E97-4112-8FDB-60E939DEBC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0885" y="992039"/>
            <a:ext cx="7972564" cy="5141342"/>
          </a:xfrm>
        </p:spPr>
        <p:txBody>
          <a:bodyPr/>
          <a:lstStyle>
            <a:lvl1pPr marL="0" indent="361950" algn="l" defTabSz="534988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chemeClr val="bg2"/>
              </a:buClr>
              <a:buFont typeface="+mj-lt"/>
              <a:buAutoNum type="arabicPeriod"/>
              <a:defRPr lang="fr-FR" sz="3000" b="1" kern="1200" cap="none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630238" indent="-544513">
              <a:lnSpc>
                <a:spcPct val="125000"/>
              </a:lnSpc>
              <a:spcBef>
                <a:spcPts val="0"/>
              </a:spcBef>
              <a:buSzPct val="80000"/>
              <a:buFont typeface="+mj-lt"/>
              <a:buAutoNum type="arabicPeriod"/>
              <a:tabLst>
                <a:tab pos="630238" algn="l"/>
              </a:tabLst>
              <a:defRPr sz="1900"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Chapitre</a:t>
            </a:r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33F0923-6576-4FDC-B288-48DB6CF7F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86" y="232914"/>
            <a:ext cx="8023645" cy="629728"/>
          </a:xfrm>
        </p:spPr>
        <p:txBody>
          <a:bodyPr/>
          <a:lstStyle>
            <a:lvl1pPr>
              <a:defRPr sz="21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Titre 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716838" y="6483350"/>
            <a:ext cx="1427162" cy="37465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602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Modè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ED6FD38-C1E3-4FEE-B5E0-CE379BDFD8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3132" y="1570929"/>
            <a:ext cx="5329819" cy="2263507"/>
          </a:xfrm>
        </p:spPr>
        <p:txBody>
          <a:bodyPr anchor="b"/>
          <a:lstStyle>
            <a:lvl1pPr algn="l">
              <a:lnSpc>
                <a:spcPct val="100000"/>
              </a:lnSpc>
              <a:defRPr sz="30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Écrire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E954553-677C-47DE-A7B8-5EE1A65B70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3132" y="3912588"/>
            <a:ext cx="5329819" cy="322982"/>
          </a:xfrm>
        </p:spPr>
        <p:txBody>
          <a:bodyPr/>
          <a:lstStyle>
            <a:lvl1pPr marL="0" indent="0" algn="l">
              <a:buNone/>
              <a:defRPr sz="2000" cap="none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FAA7821E-ABBF-46A0-A8E3-7B52CE689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2445" y="4261838"/>
            <a:ext cx="5329819" cy="322262"/>
          </a:xfrm>
        </p:spPr>
        <p:txBody>
          <a:bodyPr anchor="ctr"/>
          <a:lstStyle>
            <a:lvl1pPr>
              <a:defRPr sz="2000" b="1" cap="none" baseline="0">
                <a:solidFill>
                  <a:schemeClr val="bg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fr-FR" dirty="0"/>
              <a:t>00/00/0000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D71E407-80E9-4B2E-BF41-2924309B3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5DE24AEE-298A-4BBC-B3B5-5AFFE467D8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64" y="471404"/>
            <a:ext cx="2289053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7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8A6E2A1-E9A6-4CBF-A0ED-A1A5A470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AD1F31-67FF-415B-BD07-08088B61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FAAFC07-6212-49F8-B5E3-A9697452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5909E4DB-8E97-4112-8FDB-60E939DEBC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0885" y="992039"/>
            <a:ext cx="7972564" cy="5141342"/>
          </a:xfrm>
        </p:spPr>
        <p:txBody>
          <a:bodyPr/>
          <a:lstStyle>
            <a:lvl1pPr marL="0" indent="361950" algn="l" defTabSz="534988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chemeClr val="bg2"/>
              </a:buClr>
              <a:buFont typeface="+mj-lt"/>
              <a:buAutoNum type="arabicPeriod"/>
              <a:defRPr lang="fr-FR" sz="3000" b="1" kern="1200" cap="none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630238" indent="-544513">
              <a:lnSpc>
                <a:spcPct val="125000"/>
              </a:lnSpc>
              <a:spcBef>
                <a:spcPts val="0"/>
              </a:spcBef>
              <a:buSzPct val="80000"/>
              <a:buFont typeface="+mj-lt"/>
              <a:buAutoNum type="arabicPeriod"/>
              <a:tabLst>
                <a:tab pos="630238" algn="l"/>
              </a:tabLst>
              <a:defRPr sz="1900"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Chapitre</a:t>
            </a:r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33F0923-6576-4FDC-B288-48DB6CF7F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86" y="232914"/>
            <a:ext cx="8023645" cy="629728"/>
          </a:xfrm>
        </p:spPr>
        <p:txBody>
          <a:bodyPr/>
          <a:lstStyle>
            <a:lvl1pPr>
              <a:defRPr sz="21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Titre sommaire</a:t>
            </a:r>
          </a:p>
        </p:txBody>
      </p:sp>
    </p:spTree>
    <p:extLst>
      <p:ext uri="{BB962C8B-B14F-4D97-AF65-F5344CB8AC3E}">
        <p14:creationId xmlns:p14="http://schemas.microsoft.com/office/powerpoint/2010/main" val="193674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hapitre Modè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0640B38-D35F-4EA0-9231-AEA59F42A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90" y="924736"/>
            <a:ext cx="3521336" cy="5010238"/>
          </a:xfrm>
        </p:spPr>
        <p:txBody>
          <a:bodyPr anchor="t"/>
          <a:lstStyle>
            <a:lvl1pPr marL="0" indent="534988" defTabSz="534988">
              <a:buClr>
                <a:schemeClr val="bg2"/>
              </a:buClr>
              <a:buFont typeface="+mj-lt"/>
              <a:buAutoNum type="arabicPeriod"/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8A6E2A1-E9A6-4CBF-A0ED-A1A5A470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AD1F31-67FF-415B-BD07-08088B61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FAAFC07-6212-49F8-B5E3-A9697452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BCADB291-AA6E-4582-AC91-7C3A03A4C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830" y="276045"/>
            <a:ext cx="4103062" cy="62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hapitre Modè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E11770A2-AC93-4B93-99DD-2DAC26BD06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51" y="314575"/>
            <a:ext cx="8522898" cy="33476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F0640B38-D35F-4EA0-9231-AEA59F42A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90" y="4451230"/>
            <a:ext cx="7256572" cy="1483744"/>
          </a:xfrm>
        </p:spPr>
        <p:txBody>
          <a:bodyPr anchor="t"/>
          <a:lstStyle>
            <a:lvl1pPr marL="0" indent="534988" defTabSz="534988">
              <a:buClr>
                <a:schemeClr val="bg2"/>
              </a:buClr>
              <a:buFont typeface="+mj-lt"/>
              <a:buAutoNum type="arabicPeriod"/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8A6E2A1-E9A6-4CBF-A0ED-A1A5A470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AD1F31-67FF-415B-BD07-08088B61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FAAFC07-6212-49F8-B5E3-A9697452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EC4F931D-A391-4821-8149-B2CE0D435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281" y="589353"/>
            <a:ext cx="2987046" cy="27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9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hapitre Modè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6AF4926-B5E6-4C6E-893E-B609915FB0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26" y="310625"/>
            <a:ext cx="8522947" cy="623674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F0640B38-D35F-4EA0-9231-AEA59F42A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89" y="931664"/>
            <a:ext cx="7398059" cy="3303906"/>
          </a:xfrm>
        </p:spPr>
        <p:txBody>
          <a:bodyPr anchor="t"/>
          <a:lstStyle>
            <a:lvl1pPr marL="0" indent="534988" defTabSz="534988">
              <a:buClr>
                <a:schemeClr val="bg2"/>
              </a:buClr>
              <a:buFont typeface="+mj-lt"/>
              <a:buAutoNum type="arabicPeriod"/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8A6E2A1-E9A6-4CBF-A0ED-A1A5A470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AD1F31-67FF-415B-BD07-08088B61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FAAFC07-6212-49F8-B5E3-A9697452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3E0B2D48-1F82-43DA-8006-0A45AEB344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335" y="3761637"/>
            <a:ext cx="2976113" cy="27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8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4DC8D3E-3ED6-4771-8070-0060827E6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803" y="207034"/>
            <a:ext cx="8023645" cy="62972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A8B875D-4250-4FBE-9270-634F37446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89" y="1009290"/>
            <a:ext cx="8526759" cy="518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CC832EB-B3C2-467E-81EF-F0720139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7BAF99A-A4E7-48C1-B38C-C3B271CF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679DDA5-7579-4670-8A84-02080CF1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19DD87DA-7C0B-4721-975C-4F4E518417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567" y="207034"/>
            <a:ext cx="503237" cy="629728"/>
          </a:xfrm>
        </p:spPr>
        <p:txBody>
          <a:bodyPr anchor="ctr"/>
          <a:lstStyle>
            <a:lvl1pPr algn="l">
              <a:defRPr sz="3000" b="0" spc="-150"/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299456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graphique 9">
            <a:extLst>
              <a:ext uri="{FF2B5EF4-FFF2-40B4-BE49-F238E27FC236}">
                <a16:creationId xmlns="" xmlns:a16="http://schemas.microsoft.com/office/drawing/2014/main" id="{4AF0F9D4-92B8-4178-9B27-FA7D641C6B0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06388" y="1336675"/>
            <a:ext cx="3644510" cy="4840288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2A61F2E-2748-4163-9990-56BD9AA6A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576265A-9B45-442F-8937-3E2374A72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7932" y="1337094"/>
            <a:ext cx="4675516" cy="483986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17066B0-691E-44E2-A059-0CF9B01E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022DAC7-6D47-47E2-A77C-48EA943B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42B65D5-FAD5-4392-9284-16A15883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A65A8752-DDEB-4670-85F5-CDA00BA188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567" y="207034"/>
            <a:ext cx="503237" cy="629728"/>
          </a:xfrm>
        </p:spPr>
        <p:txBody>
          <a:bodyPr anchor="ctr"/>
          <a:lstStyle>
            <a:lvl1pPr algn="l">
              <a:defRPr sz="3000" b="0" spc="-150"/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118849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2A61F2E-2748-4163-9990-56BD9AA6A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576265A-9B45-442F-8937-3E2374A72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8648" y="1337094"/>
            <a:ext cx="4114800" cy="483986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17066B0-691E-44E2-A059-0CF9B01E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022DAC7-6D47-47E2-A77C-48EA943B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42B65D5-FAD5-4392-9284-16A15883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A65A8752-DDEB-4670-85F5-CDA00BA188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567" y="207034"/>
            <a:ext cx="503237" cy="629728"/>
          </a:xfrm>
        </p:spPr>
        <p:txBody>
          <a:bodyPr anchor="ctr"/>
          <a:lstStyle>
            <a:lvl1pPr algn="l">
              <a:defRPr sz="3000" b="0" spc="-150"/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="" xmlns:a16="http://schemas.microsoft.com/office/drawing/2014/main" id="{4798A271-E80F-47E3-9AB8-C4773762B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388" y="922338"/>
            <a:ext cx="4114800" cy="5625111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03566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E29C333-ED30-4F68-BE9C-F71C2C30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03" y="207034"/>
            <a:ext cx="8023645" cy="6297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AB0F053-B458-486E-8E85-B28D1421F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689" y="1009290"/>
            <a:ext cx="8526759" cy="5184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Texte niveau 4</a:t>
            </a:r>
          </a:p>
          <a:p>
            <a:pPr lvl="5"/>
            <a:r>
              <a:rPr lang="fr-FR" sz="1100" dirty="0"/>
              <a:t>Niveau 5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A9386CD-3F10-4D0F-8A49-E3D8D6027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27391" y="6580637"/>
            <a:ext cx="972000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893E6AD-4219-4902-A92F-76BA284AA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886" y="6580637"/>
            <a:ext cx="864000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5B80815-2046-4E2F-A816-32D9996DC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449" y="6578165"/>
            <a:ext cx="540000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E941DC1-F5BB-4F42-A2C6-AD77D66B46C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546DE11-DA29-4698-9C3C-72FF30FD9EB7}"/>
              </a:ext>
            </a:extLst>
          </p:cNvPr>
          <p:cNvSpPr/>
          <p:nvPr/>
        </p:nvSpPr>
        <p:spPr>
          <a:xfrm>
            <a:off x="306689" y="6634637"/>
            <a:ext cx="72000" cy="7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4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70" r:id="rId3"/>
    <p:sldLayoutId id="2147483662" r:id="rId4"/>
    <p:sldLayoutId id="2147483669" r:id="rId5"/>
    <p:sldLayoutId id="2147483671" r:id="rId6"/>
    <p:sldLayoutId id="2147483650" r:id="rId7"/>
    <p:sldLayoutId id="2147483652" r:id="rId8"/>
    <p:sldLayoutId id="2147483672" r:id="rId9"/>
    <p:sldLayoutId id="2147483678" r:id="rId10"/>
    <p:sldLayoutId id="2147483680" r:id="rId11"/>
    <p:sldLayoutId id="2147483681" r:id="rId12"/>
    <p:sldLayoutId id="2147483682" r:id="rId13"/>
    <p:sldLayoutId id="2147483683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900"/>
        </a:spcBef>
        <a:buFontTx/>
        <a:buNone/>
        <a:defRPr sz="19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95250" algn="l" defTabSz="685800" rtl="0" eaLnBrk="1" latinLnBrk="0" hangingPunct="1">
        <a:lnSpc>
          <a:spcPct val="105000"/>
        </a:lnSpc>
        <a:spcBef>
          <a:spcPts val="300"/>
        </a:spcBef>
        <a:buClr>
          <a:schemeClr val="bg2"/>
        </a:buClr>
        <a:buSzPct val="85000"/>
        <a:buFont typeface="Wingdings" panose="05000000000000000000" pitchFamily="2" charset="2"/>
        <a:buChar char="§"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26670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85725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libri" panose="020F0502020204030204" pitchFamily="34" charset="0"/>
        <a:buChar char="‐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30238" indent="0" algn="l" defTabSz="685800" rtl="0" eaLnBrk="1" latinLnBrk="0" hangingPunct="1">
        <a:lnSpc>
          <a:spcPct val="105000"/>
        </a:lnSpc>
        <a:spcBef>
          <a:spcPts val="0"/>
        </a:spcBef>
        <a:buFont typeface="Wingdings" panose="05000000000000000000" pitchFamily="2" charset="2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82663" indent="-85725" algn="l" defTabSz="685800" rtl="0" eaLnBrk="1" latinLnBrk="0" hangingPunct="1">
        <a:lnSpc>
          <a:spcPct val="105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jpg@01D602A0.CD6AF4D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compteformation.gouv.f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affichCodeArticle.do?cidTexte=LEGITEXT000006072050&amp;idArticle=LEGIARTI000006904130&amp;dateTexte=&amp;categorieLien=ci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egifrance.gouv.fr/affichCodeArticle.do?cidTexte=LEGITEXT000006072050&amp;idArticle=LEGIARTI000006904142&amp;dateTexte=&amp;categorieLien=ci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7D38D65-7426-40AB-B89D-C25EA9575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412" y="806595"/>
            <a:ext cx="5501672" cy="4041642"/>
          </a:xfrm>
        </p:spPr>
        <p:txBody>
          <a:bodyPr/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800" cap="none" dirty="0" smtClean="0">
                <a:solidFill>
                  <a:schemeClr val="bg2"/>
                </a:solidFill>
              </a:rPr>
              <a:t/>
            </a:r>
            <a:br>
              <a:rPr lang="fr-FR" sz="2800" cap="none" dirty="0" smtClean="0">
                <a:solidFill>
                  <a:schemeClr val="bg2"/>
                </a:solidFill>
              </a:rPr>
            </a:br>
            <a:r>
              <a:rPr lang="fr-FR" sz="2800" cap="none" dirty="0">
                <a:solidFill>
                  <a:schemeClr val="bg2"/>
                </a:solidFill>
              </a:rPr>
              <a:t/>
            </a:r>
            <a:br>
              <a:rPr lang="fr-FR" sz="2800" cap="none" dirty="0">
                <a:solidFill>
                  <a:schemeClr val="bg2"/>
                </a:solidFill>
              </a:rPr>
            </a:br>
            <a:r>
              <a:rPr lang="fr-FR" sz="2000" dirty="0"/>
              <a:t>Former et se former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pendant </a:t>
            </a:r>
            <a:r>
              <a:rPr lang="fr-FR" sz="2000" dirty="0"/>
              <a:t>la pandémie</a:t>
            </a:r>
            <a:r>
              <a:rPr lang="fr-FR" sz="2000" dirty="0">
                <a:solidFill>
                  <a:schemeClr val="bg2"/>
                </a:solidFill>
              </a:rPr>
              <a:t/>
            </a:r>
            <a:br>
              <a:rPr lang="fr-FR" sz="2000" dirty="0">
                <a:solidFill>
                  <a:schemeClr val="bg2"/>
                </a:solidFill>
              </a:rPr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endParaRPr lang="fr-FR" sz="1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57212" y="6100763"/>
            <a:ext cx="470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Support pour le </a:t>
            </a:r>
            <a:r>
              <a:rPr lang="fr-FR" sz="1600" b="1" dirty="0" smtClean="0"/>
              <a:t>1/04/2020</a:t>
            </a:r>
            <a:endParaRPr lang="fr-FR" sz="1600" b="1" dirty="0"/>
          </a:p>
        </p:txBody>
      </p:sp>
      <p:pic>
        <p:nvPicPr>
          <p:cNvPr id="4" name="Image 3" descr="ECONOMIE DE LA CONNAISSANCE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55" y="4621023"/>
            <a:ext cx="1598930" cy="2030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4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9">
            <a:extLst>
              <a:ext uri="{FF2B5EF4-FFF2-40B4-BE49-F238E27FC236}">
                <a16:creationId xmlns="" xmlns:a16="http://schemas.microsoft.com/office/drawing/2014/main" id="{0BD0DE20-600E-4554-B70A-7C4674E721DF}"/>
              </a:ext>
            </a:extLst>
          </p:cNvPr>
          <p:cNvSpPr txBox="1">
            <a:spLocks/>
          </p:cNvSpPr>
          <p:nvPr/>
        </p:nvSpPr>
        <p:spPr>
          <a:xfrm>
            <a:off x="-1" y="78231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 formation en activité partielle est expressément prévue </a:t>
            </a:r>
          </a:p>
          <a:p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par le code du travail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93449" y="6578165"/>
            <a:ext cx="540000" cy="180000"/>
          </a:xfrm>
        </p:spPr>
        <p:txBody>
          <a:bodyPr/>
          <a:lstStyle/>
          <a:p>
            <a:fld id="{4E941DC1-F5BB-4F42-A2C6-AD77D66B46C8}" type="slidenum">
              <a:rPr lang="fr-FR" smtClean="0"/>
              <a:t>10</a:t>
            </a:fld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0" y="1881279"/>
            <a:ext cx="8901113" cy="600164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dirty="0" smtClean="0"/>
              <a:t>Par ailleurs, le </a:t>
            </a:r>
            <a:r>
              <a:rPr lang="fr-FR" sz="2400" dirty="0"/>
              <a:t>Ministère prévoit une prise en charge intégrale des coûts de formation et une indemnisation à 70%, ce qui pourrait inciter les employeurs à completer cette indemnisation de façon à ce que les salariés qui se forment bénéficient d’une garantie de salaire net pendant leur formation. A </a:t>
            </a:r>
            <a:r>
              <a:rPr lang="fr-FR" sz="2400" dirty="0" smtClean="0"/>
              <a:t>suivre…</a:t>
            </a:r>
          </a:p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dirty="0" smtClean="0"/>
              <a:t>L’article </a:t>
            </a:r>
            <a:r>
              <a:rPr lang="fr-FR" sz="2400" dirty="0"/>
              <a:t>4 de l’ordonnance concerne les salariés en contrat d’apprentissage ou de professionnalisation  en activité partielle qui reçoivent </a:t>
            </a:r>
            <a:r>
              <a:rPr lang="fr-FR" sz="2400" b="1" dirty="0"/>
              <a:t>une indemnité horaire d’activité partielle, versée par leur employeur, d’un montant égal au pourcentage du salaire minimum interprofessionnel de croissance qui leur est applicable. </a:t>
            </a:r>
            <a:endParaRPr lang="fr-FR" sz="2400" dirty="0"/>
          </a:p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2400" dirty="0" smtClean="0"/>
          </a:p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2400" b="1" dirty="0" smtClean="0"/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defRPr/>
            </a:pPr>
            <a:endParaRPr lang="fr-FR" sz="2400" b="1" dirty="0"/>
          </a:p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defRPr/>
            </a:pPr>
            <a:r>
              <a:rPr lang="fr-FR" sz="2400" b="1" dirty="0" smtClean="0"/>
              <a:t>	Article L. 5122-2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" y="6492442"/>
            <a:ext cx="83967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5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9">
            <a:extLst>
              <a:ext uri="{FF2B5EF4-FFF2-40B4-BE49-F238E27FC236}">
                <a16:creationId xmlns="" xmlns:a16="http://schemas.microsoft.com/office/drawing/2014/main" id="{0BD0DE20-600E-4554-B70A-7C4674E721DF}"/>
              </a:ext>
            </a:extLst>
          </p:cNvPr>
          <p:cNvSpPr txBox="1">
            <a:spLocks/>
          </p:cNvSpPr>
          <p:nvPr/>
        </p:nvSpPr>
        <p:spPr>
          <a:xfrm>
            <a:off x="-1" y="78231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 formation en activité partielle est expressément prévue </a:t>
            </a:r>
          </a:p>
          <a:p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par le code du travail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93449" y="6578165"/>
            <a:ext cx="540000" cy="180000"/>
          </a:xfrm>
        </p:spPr>
        <p:txBody>
          <a:bodyPr/>
          <a:lstStyle/>
          <a:p>
            <a:fld id="{4E941DC1-F5BB-4F42-A2C6-AD77D66B46C8}" type="slidenum">
              <a:rPr lang="fr-FR" smtClean="0"/>
              <a:t>11</a:t>
            </a:fld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0" y="1881279"/>
            <a:ext cx="8901113" cy="408111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b="1" dirty="0" smtClean="0"/>
              <a:t>Les </a:t>
            </a:r>
            <a:r>
              <a:rPr lang="fr-FR" sz="2400" b="1" dirty="0"/>
              <a:t>formations </a:t>
            </a:r>
            <a:r>
              <a:rPr lang="fr-FR" sz="2400" b="1" dirty="0" smtClean="0"/>
              <a:t>dites obligatoires ne peuvent pas être réalisées pendant l’activité partielle </a:t>
            </a:r>
            <a:r>
              <a:rPr lang="fr-FR" sz="2400" dirty="0" smtClean="0"/>
              <a:t>car</a:t>
            </a:r>
            <a:r>
              <a:rPr lang="fr-FR" sz="2400" b="1" dirty="0" smtClean="0"/>
              <a:t> </a:t>
            </a:r>
            <a:r>
              <a:rPr lang="fr-FR" sz="2400" dirty="0" smtClean="0"/>
              <a:t>elles «</a:t>
            </a:r>
            <a:r>
              <a:rPr lang="fr-FR" sz="2400" dirty="0"/>
              <a:t> </a:t>
            </a:r>
            <a:r>
              <a:rPr lang="fr-FR" sz="2400" i="1" dirty="0"/>
              <a:t>constituent un temps de travail effectif et donne lieu pendant sa réalisation au maintien par l'entreprise de la rémunération</a:t>
            </a:r>
            <a:r>
              <a:rPr lang="fr-FR" sz="2400" dirty="0"/>
              <a:t> »</a:t>
            </a:r>
          </a:p>
          <a:p>
            <a:pPr marL="0" lvl="1" algn="r">
              <a:buClr>
                <a:srgbClr val="C00000"/>
              </a:buClr>
              <a:buSzPct val="100000"/>
            </a:pPr>
            <a:r>
              <a:rPr lang="fr-FR" sz="2400" dirty="0"/>
              <a:t>L. 6321-1</a:t>
            </a:r>
          </a:p>
          <a:p>
            <a:pPr marL="0" lvl="1" algn="just">
              <a:buClr>
                <a:srgbClr val="C00000"/>
              </a:buClr>
              <a:buSzPct val="100000"/>
            </a:pPr>
            <a:endParaRPr lang="fr-FR" sz="2400" b="1" dirty="0">
              <a:solidFill>
                <a:schemeClr val="bg2"/>
              </a:solidFill>
            </a:endParaRPr>
          </a:p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2400" dirty="0" smtClean="0"/>
          </a:p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2400" b="1" dirty="0" smtClean="0"/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defRPr/>
            </a:pPr>
            <a:endParaRPr lang="fr-FR" sz="2400" b="1" dirty="0"/>
          </a:p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defRPr/>
            </a:pPr>
            <a:r>
              <a:rPr lang="fr-FR" sz="2400" b="1" dirty="0" smtClean="0"/>
              <a:t>	Article L. 5122-2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" y="6492442"/>
            <a:ext cx="83967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4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12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20634" y="4451230"/>
            <a:ext cx="8490857" cy="1483744"/>
          </a:xfrm>
        </p:spPr>
        <p:txBody>
          <a:bodyPr/>
          <a:lstStyle/>
          <a:p>
            <a:pPr indent="0">
              <a:buNone/>
            </a:pPr>
            <a:r>
              <a:rPr lang="fr-FR" sz="3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2. 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 cadre de la FOAD</a:t>
            </a:r>
            <a:b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/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/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dirty="0">
                <a:latin typeface="Arial Black" panose="020B0A04020102020204" pitchFamily="34" charset="0"/>
              </a:rPr>
              <a:t/>
            </a:r>
            <a:br>
              <a:rPr lang="fr-FR" dirty="0">
                <a:latin typeface="Arial Black" panose="020B0A04020102020204" pitchFamily="34" charset="0"/>
              </a:rPr>
            </a:br>
            <a:r>
              <a:rPr lang="fr-FR" dirty="0">
                <a:latin typeface="Arial Black" panose="020B0A04020102020204" pitchFamily="34" charset="0"/>
              </a:rPr>
              <a:t/>
            </a:r>
            <a:br>
              <a:rPr lang="fr-FR" dirty="0">
                <a:latin typeface="Arial Black" panose="020B0A04020102020204" pitchFamily="34" charset="0"/>
              </a:rPr>
            </a:br>
            <a:r>
              <a:rPr lang="fr-FR" dirty="0">
                <a:latin typeface="Arial Black" panose="020B0A04020102020204" pitchFamily="34" charset="0"/>
              </a:rPr>
              <a:t/>
            </a:r>
            <a:br>
              <a:rPr lang="fr-FR" dirty="0">
                <a:latin typeface="Arial Black" panose="020B0A04020102020204" pitchFamily="34" charset="0"/>
              </a:rPr>
            </a:b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136480" y="6492442"/>
            <a:ext cx="9143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52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 txBox="1">
            <a:spLocks/>
          </p:cNvSpPr>
          <p:nvPr/>
        </p:nvSpPr>
        <p:spPr>
          <a:xfrm>
            <a:off x="0" y="13473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r>
              <a:rPr lang="fr-FR" altLang="fr-FR" sz="3000" b="1" kern="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Quel cadre juridique </a:t>
            </a:r>
          </a:p>
          <a:p>
            <a:r>
              <a:rPr lang="fr-FR" altLang="fr-FR" sz="3000" b="1" kern="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 la formation à distance ?</a:t>
            </a:r>
          </a:p>
          <a:p>
            <a:endParaRPr lang="fr-FR" sz="3000" b="1" kern="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75" y="1271340"/>
            <a:ext cx="8761759" cy="372409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2" algn="just"/>
            <a:endParaRPr lang="fr-FR" sz="1400" dirty="0"/>
          </a:p>
          <a:p>
            <a:pPr marL="285750" lvl="2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dirty="0" smtClean="0"/>
              <a:t>La mise en œuvre d’une action de formation à distance comprend :</a:t>
            </a:r>
          </a:p>
          <a:p>
            <a:pPr marL="0" lvl="2" algn="just">
              <a:buClr>
                <a:srgbClr val="C00000"/>
              </a:buClr>
            </a:pPr>
            <a:endParaRPr lang="fr-FR" sz="2400" dirty="0" smtClean="0"/>
          </a:p>
          <a:p>
            <a:pPr marL="914400" lvl="3" indent="-457200" algn="just">
              <a:buClr>
                <a:srgbClr val="C00000"/>
              </a:buClr>
              <a:buBlip>
                <a:blip r:embed="rId3"/>
              </a:buBlip>
            </a:pPr>
            <a:r>
              <a:rPr lang="fr-FR" sz="2000" dirty="0" smtClean="0"/>
              <a:t>Une assistance technique et pédagogique appropriée</a:t>
            </a:r>
          </a:p>
          <a:p>
            <a:pPr marL="457200" lvl="3" algn="just">
              <a:buClr>
                <a:srgbClr val="C00000"/>
              </a:buClr>
            </a:pPr>
            <a:endParaRPr lang="fr-FR" sz="2000" dirty="0" smtClean="0"/>
          </a:p>
          <a:p>
            <a:pPr marL="914400" lvl="3" indent="-457200" algn="just">
              <a:buClr>
                <a:srgbClr val="C00000"/>
              </a:buClr>
              <a:buBlip>
                <a:blip r:embed="rId3"/>
              </a:buBlip>
            </a:pPr>
            <a:r>
              <a:rPr lang="fr-FR" sz="2000" b="1" dirty="0" smtClean="0"/>
              <a:t>Une information du bénéficiaire </a:t>
            </a:r>
            <a:r>
              <a:rPr lang="fr-FR" sz="2000" dirty="0" smtClean="0"/>
              <a:t>sur </a:t>
            </a:r>
          </a:p>
          <a:p>
            <a:pPr marL="1371600" lvl="4" indent="-4572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les activités pédagogiques à effectuer </a:t>
            </a:r>
          </a:p>
          <a:p>
            <a:pPr marL="1371600" lvl="4" indent="-4572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leur durée moyenne</a:t>
            </a:r>
          </a:p>
          <a:p>
            <a:pPr marL="914400" lvl="4" algn="just">
              <a:buClr>
                <a:srgbClr val="C00000"/>
              </a:buClr>
            </a:pPr>
            <a:endParaRPr lang="fr-FR" dirty="0" smtClean="0"/>
          </a:p>
          <a:p>
            <a:pPr marL="914400" lvl="3" indent="-457200" algn="just">
              <a:buClr>
                <a:srgbClr val="C00000"/>
              </a:buClr>
              <a:buBlip>
                <a:blip r:embed="rId3"/>
              </a:buBlip>
            </a:pPr>
            <a:r>
              <a:rPr lang="fr-FR" sz="2000" dirty="0" smtClean="0"/>
              <a:t>Des </a:t>
            </a:r>
            <a:r>
              <a:rPr lang="fr-FR" sz="2000" b="1" dirty="0" smtClean="0"/>
              <a:t>évaluations</a:t>
            </a:r>
            <a:r>
              <a:rPr lang="fr-FR" sz="2000" dirty="0" smtClean="0"/>
              <a:t> qui jalonnent ou concluent l’action de formation</a:t>
            </a:r>
          </a:p>
          <a:p>
            <a:pPr marL="457200" lvl="3" algn="just">
              <a:buClr>
                <a:srgbClr val="C00000"/>
              </a:buClr>
            </a:pPr>
            <a:endParaRPr lang="fr-FR" sz="2000" dirty="0" smtClean="0"/>
          </a:p>
          <a:p>
            <a:pPr marL="457200" lvl="3" algn="r">
              <a:buClr>
                <a:srgbClr val="C00000"/>
              </a:buClr>
            </a:pPr>
            <a:r>
              <a:rPr lang="fr-FR" sz="2000" i="1" dirty="0" smtClean="0"/>
              <a:t>Décret 2018-1341 du 28 décembre 2018 – D. 6313-3-1 </a:t>
            </a:r>
            <a:r>
              <a:rPr lang="fr-FR" sz="2000" i="1" dirty="0" err="1" smtClean="0"/>
              <a:t>C.Trav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734096" y="26606"/>
            <a:ext cx="3410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1327391" y="6566123"/>
            <a:ext cx="972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mars 2020</a:t>
            </a:r>
            <a:endParaRPr lang="fr-FR" sz="800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428886" y="6566123"/>
            <a:ext cx="864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© FIDAL 2020</a:t>
            </a:r>
            <a:endParaRPr lang="fr-FR" sz="800" dirty="0"/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8293449" y="6563651"/>
            <a:ext cx="54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941DC1-F5BB-4F42-A2C6-AD77D66B46C8}" type="slidenum">
              <a:rPr lang="fr-FR" sz="800" smtClean="0"/>
              <a:pPr algn="r"/>
              <a:t>13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22441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51918"/>
            <a:ext cx="9143999" cy="63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§"/>
              <a:defRPr/>
            </a:pPr>
            <a:endParaRPr lang="fr-FR" sz="9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363" lvl="1" indent="-360363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2200" kern="0" dirty="0">
              <a:solidFill>
                <a:srgbClr val="000000"/>
              </a:solidFill>
            </a:endParaRPr>
          </a:p>
        </p:txBody>
      </p:sp>
      <p:sp>
        <p:nvSpPr>
          <p:cNvPr id="11" name="Titre 9"/>
          <p:cNvSpPr txBox="1">
            <a:spLocks/>
          </p:cNvSpPr>
          <p:nvPr/>
        </p:nvSpPr>
        <p:spPr>
          <a:xfrm>
            <a:off x="0" y="599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r>
              <a:rPr lang="fr-FR" altLang="fr-FR" sz="3000" b="1" kern="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Quel cadre juridique </a:t>
            </a:r>
          </a:p>
          <a:p>
            <a:r>
              <a:rPr lang="fr-FR" altLang="fr-FR" sz="3000" b="1" kern="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 la formation à distance </a:t>
            </a:r>
            <a:r>
              <a:rPr lang="fr-FR" alt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fr-FR" altLang="fr-FR" sz="3000" b="1" kern="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794317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latin typeface="Calibri" panose="020F0502020204030204" pitchFamily="34" charset="0"/>
              </a:rPr>
              <a:t>Art R.6313-1 </a:t>
            </a:r>
            <a:r>
              <a:rPr lang="fr-FR" sz="2400" kern="0" dirty="0" err="1" smtClean="0">
                <a:latin typeface="Calibri" panose="020F0502020204030204" pitchFamily="34" charset="0"/>
              </a:rPr>
              <a:t>C.Trav</a:t>
            </a:r>
            <a:r>
              <a:rPr lang="fr-FR" sz="2400" kern="0" dirty="0" smtClean="0">
                <a:latin typeface="Calibri" panose="020F0502020204030204" pitchFamily="34" charset="0"/>
              </a:rPr>
              <a:t> : Les conditions de prise en charge par les financeurs peuvent être différenciées selon :</a:t>
            </a:r>
          </a:p>
          <a:p>
            <a:pPr marL="800100" lvl="2" indent="-342900" algn="just">
              <a:buClr>
                <a:srgbClr val="C00000"/>
              </a:buClr>
              <a:buSzPct val="100000"/>
              <a:buBlip>
                <a:blip r:embed="rId3"/>
              </a:buBlip>
            </a:pPr>
            <a:r>
              <a:rPr lang="fr-FR" sz="2000" b="1" kern="0" dirty="0" smtClean="0">
                <a:latin typeface="Calibri" panose="020F0502020204030204" pitchFamily="34" charset="0"/>
              </a:rPr>
              <a:t>les modalités de formation composant le parcours pédagogique</a:t>
            </a:r>
          </a:p>
          <a:p>
            <a:pPr marL="800100" lvl="2" indent="-342900" algn="just">
              <a:buClr>
                <a:srgbClr val="C00000"/>
              </a:buClr>
              <a:buSzPct val="100000"/>
              <a:buBlip>
                <a:blip r:embed="rId3"/>
              </a:buBlip>
            </a:pPr>
            <a:r>
              <a:rPr lang="fr-FR" sz="2000" kern="0" dirty="0">
                <a:latin typeface="Calibri" panose="020F0502020204030204" pitchFamily="34" charset="0"/>
              </a:rPr>
              <a:t>l</a:t>
            </a:r>
            <a:r>
              <a:rPr lang="fr-FR" sz="2000" kern="0" dirty="0" smtClean="0">
                <a:latin typeface="Calibri" panose="020F0502020204030204" pitchFamily="34" charset="0"/>
              </a:rPr>
              <a:t>es </a:t>
            </a:r>
            <a:r>
              <a:rPr lang="fr-FR" sz="2000" kern="0" dirty="0">
                <a:latin typeface="Calibri" panose="020F0502020204030204" pitchFamily="34" charset="0"/>
              </a:rPr>
              <a:t>moyens humains et </a:t>
            </a:r>
            <a:r>
              <a:rPr lang="fr-FR" sz="2000" kern="0" dirty="0" smtClean="0">
                <a:latin typeface="Calibri" panose="020F0502020204030204" pitchFamily="34" charset="0"/>
              </a:rPr>
              <a:t>techniques</a:t>
            </a:r>
          </a:p>
          <a:p>
            <a:pPr marL="800100" lvl="2" indent="-342900" algn="just">
              <a:buClr>
                <a:srgbClr val="C00000"/>
              </a:buClr>
              <a:buSzPct val="100000"/>
              <a:buBlip>
                <a:blip r:embed="rId3"/>
              </a:buBlip>
            </a:pPr>
            <a:r>
              <a:rPr lang="fr-FR" sz="2000" kern="0" dirty="0">
                <a:latin typeface="Calibri" panose="020F0502020204030204" pitchFamily="34" charset="0"/>
              </a:rPr>
              <a:t>l</a:t>
            </a:r>
            <a:r>
              <a:rPr lang="fr-FR" sz="2000" kern="0" dirty="0" smtClean="0">
                <a:latin typeface="Calibri" panose="020F0502020204030204" pitchFamily="34" charset="0"/>
              </a:rPr>
              <a:t>es </a:t>
            </a:r>
            <a:r>
              <a:rPr lang="fr-FR" sz="2000" kern="0" dirty="0">
                <a:latin typeface="Calibri" panose="020F0502020204030204" pitchFamily="34" charset="0"/>
              </a:rPr>
              <a:t>ressources pédagogiques</a:t>
            </a:r>
          </a:p>
          <a:p>
            <a:pPr marL="0" lvl="1" algn="just">
              <a:buClr>
                <a:srgbClr val="C00000"/>
              </a:buClr>
              <a:buSzPct val="100000"/>
            </a:pPr>
            <a:endParaRPr lang="fr-FR" sz="2400" kern="0" dirty="0" smtClean="0">
              <a:latin typeface="Calibri" panose="020F0502020204030204" pitchFamily="34" charset="0"/>
            </a:endParaRPr>
          </a:p>
          <a:p>
            <a:pPr marL="342900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kern="0" dirty="0" smtClean="0">
                <a:latin typeface="Calibri" panose="020F0502020204030204" pitchFamily="34" charset="0"/>
              </a:rPr>
              <a:t>Art R.6313-2 </a:t>
            </a:r>
            <a:r>
              <a:rPr lang="fr-FR" sz="2400" kern="0" dirty="0" err="1" smtClean="0">
                <a:latin typeface="Calibri" panose="020F0502020204030204" pitchFamily="34" charset="0"/>
              </a:rPr>
              <a:t>C.Trav</a:t>
            </a:r>
            <a:r>
              <a:rPr lang="fr-FR" sz="2400" kern="0" dirty="0" smtClean="0">
                <a:latin typeface="Calibri" panose="020F0502020204030204" pitchFamily="34" charset="0"/>
              </a:rPr>
              <a:t> : Les informations relatives à l’organisation du parcours </a:t>
            </a:r>
            <a:r>
              <a:rPr lang="fr-FR" sz="2400" b="1" kern="0" dirty="0" smtClean="0">
                <a:latin typeface="Calibri" panose="020F0502020204030204" pitchFamily="34" charset="0"/>
              </a:rPr>
              <a:t>sont rendues accessibles </a:t>
            </a:r>
            <a:r>
              <a:rPr lang="fr-FR" sz="2400" kern="0" dirty="0" smtClean="0">
                <a:latin typeface="Calibri" panose="020F0502020204030204" pitchFamily="34" charset="0"/>
              </a:rPr>
              <a:t>par le dispensateur par tout moyen :</a:t>
            </a:r>
          </a:p>
          <a:p>
            <a:pPr marL="800100" lvl="2" indent="-342900" algn="just">
              <a:buClr>
                <a:srgbClr val="C00000"/>
              </a:buClr>
              <a:buSzPct val="100000"/>
              <a:buBlip>
                <a:blip r:embed="rId3"/>
              </a:buBlip>
            </a:pPr>
            <a:r>
              <a:rPr lang="fr-FR" sz="2000" kern="0" dirty="0" smtClean="0">
                <a:latin typeface="Calibri" panose="020F0502020204030204" pitchFamily="34" charset="0"/>
              </a:rPr>
              <a:t>aux bénéficiaires</a:t>
            </a:r>
          </a:p>
          <a:p>
            <a:pPr marL="800100" lvl="2" indent="-342900" algn="just">
              <a:buClr>
                <a:srgbClr val="C00000"/>
              </a:buClr>
              <a:buSzPct val="100000"/>
              <a:buBlip>
                <a:blip r:embed="rId3"/>
              </a:buBlip>
            </a:pPr>
            <a:r>
              <a:rPr lang="fr-FR" sz="2000" kern="0" dirty="0" smtClean="0">
                <a:latin typeface="Calibri" panose="020F0502020204030204" pitchFamily="34" charset="0"/>
              </a:rPr>
              <a:t>aux financeurs concernés</a:t>
            </a:r>
          </a:p>
          <a:p>
            <a:pPr marL="177800" lvl="1" indent="-1778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fr-FR" sz="2400" kern="0" dirty="0" smtClean="0">
              <a:latin typeface="Calibri" panose="020F0502020204030204" pitchFamily="34" charset="0"/>
            </a:endParaRPr>
          </a:p>
          <a:p>
            <a:pPr marL="0" lvl="1" algn="r">
              <a:buClr>
                <a:srgbClr val="C00000"/>
              </a:buClr>
              <a:buSzPct val="100000"/>
            </a:pPr>
            <a:r>
              <a:rPr lang="fr-FR" sz="2000" i="1" kern="0" dirty="0" smtClean="0">
                <a:latin typeface="Calibri" panose="020F0502020204030204" pitchFamily="34" charset="0"/>
              </a:rPr>
              <a:t>Décret 2018-1330 du 28 décembre 2018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23738" y="0"/>
            <a:ext cx="3941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694267" y="102987"/>
            <a:ext cx="449731" cy="369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Espace réservé de la date 3"/>
          <p:cNvSpPr txBox="1">
            <a:spLocks/>
          </p:cNvSpPr>
          <p:nvPr/>
        </p:nvSpPr>
        <p:spPr>
          <a:xfrm>
            <a:off x="1327391" y="6566123"/>
            <a:ext cx="972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mars 2020</a:t>
            </a:r>
            <a:endParaRPr lang="fr-FR" sz="800" dirty="0"/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>
          <a:xfrm>
            <a:off x="428886" y="6566123"/>
            <a:ext cx="864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© FIDAL 2020</a:t>
            </a:r>
            <a:endParaRPr lang="fr-FR" sz="800" dirty="0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293449" y="6563651"/>
            <a:ext cx="54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941DC1-F5BB-4F42-A2C6-AD77D66B46C8}" type="slidenum">
              <a:rPr lang="fr-FR" sz="800" smtClean="0"/>
              <a:pPr algn="r"/>
              <a:t>14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123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15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20634" y="4451230"/>
            <a:ext cx="8490857" cy="1483744"/>
          </a:xfrm>
        </p:spPr>
        <p:txBody>
          <a:bodyPr/>
          <a:lstStyle/>
          <a:p>
            <a:pPr indent="0">
              <a:buNone/>
            </a:pPr>
            <a:r>
              <a:rPr lang="fr-FR" sz="3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3. 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L’utilisation du CPF</a:t>
            </a:r>
            <a:b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/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/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dirty="0">
                <a:latin typeface="Arial Black" panose="020B0A04020102020204" pitchFamily="34" charset="0"/>
              </a:rPr>
              <a:t/>
            </a:r>
            <a:br>
              <a:rPr lang="fr-FR" dirty="0">
                <a:latin typeface="Arial Black" panose="020B0A04020102020204" pitchFamily="34" charset="0"/>
              </a:rPr>
            </a:br>
            <a:r>
              <a:rPr lang="fr-FR" dirty="0">
                <a:latin typeface="Arial Black" panose="020B0A04020102020204" pitchFamily="34" charset="0"/>
              </a:rPr>
              <a:t/>
            </a:r>
            <a:br>
              <a:rPr lang="fr-FR" dirty="0">
                <a:latin typeface="Arial Black" panose="020B0A04020102020204" pitchFamily="34" charset="0"/>
              </a:rPr>
            </a:br>
            <a:r>
              <a:rPr lang="fr-FR" dirty="0">
                <a:latin typeface="Arial Black" panose="020B0A04020102020204" pitchFamily="34" charset="0"/>
              </a:rPr>
              <a:t/>
            </a:r>
            <a:br>
              <a:rPr lang="fr-FR" dirty="0">
                <a:latin typeface="Arial Black" panose="020B0A04020102020204" pitchFamily="34" charset="0"/>
              </a:rPr>
            </a:b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136480" y="6492442"/>
            <a:ext cx="9143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DC8CF6-237C-4110-9969-B14BDE94DC51}"/>
              </a:ext>
            </a:extLst>
          </p:cNvPr>
          <p:cNvSpPr/>
          <p:nvPr/>
        </p:nvSpPr>
        <p:spPr>
          <a:xfrm>
            <a:off x="8705833" y="6492442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142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7732" y="1117102"/>
            <a:ext cx="890853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Clr>
                <a:srgbClr val="C00000"/>
              </a:buClr>
            </a:pPr>
            <a:endParaRPr lang="fr-FR" sz="2400" b="1" dirty="0">
              <a:latin typeface="Calibri" panose="020F0502020204030204" pitchFamily="34" charset="0"/>
            </a:endParaRPr>
          </a:p>
          <a:p>
            <a:pPr marL="0" lvl="1" algn="just">
              <a:buClr>
                <a:srgbClr val="C00000"/>
              </a:buClr>
            </a:pPr>
            <a:endParaRPr lang="fr-FR" sz="2400" b="1" dirty="0" smtClean="0">
              <a:latin typeface="Calibri" panose="020F0502020204030204" pitchFamily="34" charset="0"/>
            </a:endParaRPr>
          </a:p>
          <a:p>
            <a:pPr marL="3429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400" b="1" dirty="0">
              <a:latin typeface="Calibri" panose="020F0502020204030204" pitchFamily="34" charset="0"/>
            </a:endParaRPr>
          </a:p>
          <a:p>
            <a:pPr marL="0" lvl="1" algn="just">
              <a:buClr>
                <a:srgbClr val="C00000"/>
              </a:buClr>
            </a:pPr>
            <a:endParaRPr lang="fr-FR" sz="2400" dirty="0" smtClean="0">
              <a:latin typeface="Calibri" panose="020F0502020204030204" pitchFamily="34" charset="0"/>
            </a:endParaRPr>
          </a:p>
          <a:p>
            <a:pPr marL="0" lvl="1" algn="just">
              <a:buClr>
                <a:srgbClr val="C00000"/>
              </a:buClr>
            </a:pPr>
            <a:r>
              <a:rPr lang="fr-FR" sz="2400" dirty="0" smtClean="0">
                <a:latin typeface="Calibri" panose="020F0502020204030204" pitchFamily="34" charset="0"/>
              </a:rPr>
              <a:t>Action de formation</a:t>
            </a:r>
          </a:p>
          <a:p>
            <a:pPr marL="3429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400" b="1" dirty="0">
              <a:latin typeface="Calibri" panose="020F0502020204030204" pitchFamily="34" charset="0"/>
            </a:endParaRPr>
          </a:p>
          <a:p>
            <a:pPr marL="3429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400" b="1" dirty="0" smtClean="0">
              <a:latin typeface="Calibri" panose="020F0502020204030204" pitchFamily="34" charset="0"/>
            </a:endParaRPr>
          </a:p>
          <a:p>
            <a:pPr marL="0" lvl="1" algn="just">
              <a:buClr>
                <a:srgbClr val="C00000"/>
              </a:buClr>
            </a:pPr>
            <a:endParaRPr lang="fr-FR" sz="2400" b="1" dirty="0">
              <a:latin typeface="Calibri" panose="020F0502020204030204" pitchFamily="34" charset="0"/>
            </a:endParaRPr>
          </a:p>
          <a:p>
            <a:pPr marL="0" lvl="1" algn="ctr">
              <a:buClr>
                <a:srgbClr val="C00000"/>
              </a:buClr>
            </a:pPr>
            <a:endParaRPr lang="fr-FR" sz="2400" b="1" dirty="0" smtClean="0">
              <a:latin typeface="Calibri" panose="020F0502020204030204" pitchFamily="34" charset="0"/>
            </a:endParaRPr>
          </a:p>
          <a:p>
            <a:pPr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b="1" dirty="0" smtClean="0">
                <a:latin typeface="Calibri" panose="020F0502020204030204" pitchFamily="34" charset="0"/>
              </a:rPr>
              <a:t>Aucune prise en charge de la rémunération !</a:t>
            </a:r>
          </a:p>
          <a:p>
            <a:pPr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b="1" dirty="0" smtClean="0">
                <a:latin typeface="Calibri" panose="020F0502020204030204" pitchFamily="34" charset="0"/>
              </a:rPr>
              <a:t>Le CPF est donc particulièrement adapté pour se former pendant l’activité partielle</a:t>
            </a:r>
            <a:endParaRPr lang="fr-FR" sz="2000" dirty="0" smtClean="0">
              <a:latin typeface="Calibri" panose="020F0502020204030204" pitchFamily="34" charset="0"/>
            </a:endParaRPr>
          </a:p>
          <a:p>
            <a:pPr marL="0" lvl="1" algn="r">
              <a:buClr>
                <a:srgbClr val="C00000"/>
              </a:buClr>
            </a:pPr>
            <a:endParaRPr lang="fr-FR" sz="2000" b="1" dirty="0" smtClean="0">
              <a:latin typeface="Calibri" panose="020F0502020204030204" pitchFamily="34" charset="0"/>
            </a:endParaRPr>
          </a:p>
          <a:p>
            <a:pPr marL="0" lvl="1" algn="r">
              <a:buClr>
                <a:srgbClr val="C00000"/>
              </a:buClr>
            </a:pPr>
            <a:endParaRPr lang="fr-FR" sz="2000" b="1" dirty="0">
              <a:latin typeface="Calibri" panose="020F0502020204030204" pitchFamily="34" charset="0"/>
            </a:endParaRPr>
          </a:p>
          <a:p>
            <a:pPr marL="0" lvl="1" algn="r">
              <a:buClr>
                <a:srgbClr val="C00000"/>
              </a:buClr>
            </a:pPr>
            <a:r>
              <a:rPr lang="fr-FR" sz="2000" dirty="0" smtClean="0">
                <a:latin typeface="Calibri" panose="020F0502020204030204" pitchFamily="34" charset="0"/>
              </a:rPr>
              <a:t>Décret 2018-1336 du 28 décembre 2018 </a:t>
            </a:r>
          </a:p>
          <a:p>
            <a:pPr marL="0" lvl="1" algn="r">
              <a:buClr>
                <a:srgbClr val="C00000"/>
              </a:buClr>
            </a:pP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1" y="67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Que financent </a:t>
            </a: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droits à CPF ?</a:t>
            </a:r>
          </a:p>
          <a:p>
            <a:pPr algn="ctr"/>
            <a:endParaRPr lang="fr-FR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1" y="6492442"/>
            <a:ext cx="83967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3250406" y="2061001"/>
            <a:ext cx="2643186" cy="772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50406" y="2191255"/>
            <a:ext cx="264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Frais pédagogiques</a:t>
            </a:r>
            <a:endParaRPr lang="fr-FR" b="1" dirty="0"/>
          </a:p>
        </p:txBody>
      </p:sp>
      <p:sp>
        <p:nvSpPr>
          <p:cNvPr id="11" name="Ellipse 10"/>
          <p:cNvSpPr/>
          <p:nvPr/>
        </p:nvSpPr>
        <p:spPr>
          <a:xfrm>
            <a:off x="3115230" y="2833227"/>
            <a:ext cx="2643186" cy="772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50406" y="3021258"/>
            <a:ext cx="2643185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Frais liés à la validation </a:t>
            </a:r>
          </a:p>
          <a:p>
            <a:pPr algn="ctr"/>
            <a:r>
              <a:rPr lang="fr-FR" sz="1600" b="1" dirty="0" smtClean="0"/>
              <a:t>des compétences</a:t>
            </a:r>
            <a:endParaRPr lang="fr-FR" sz="1600" b="1" dirty="0"/>
          </a:p>
        </p:txBody>
      </p:sp>
      <p:sp>
        <p:nvSpPr>
          <p:cNvPr id="20" name="Flèche droite 19"/>
          <p:cNvSpPr/>
          <p:nvPr/>
        </p:nvSpPr>
        <p:spPr>
          <a:xfrm>
            <a:off x="5788477" y="2645232"/>
            <a:ext cx="956705" cy="451263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6863933" y="1994535"/>
            <a:ext cx="1900053" cy="15474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745181" y="2064633"/>
            <a:ext cx="2018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Prise en charge </a:t>
            </a:r>
          </a:p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par la </a:t>
            </a:r>
            <a:r>
              <a:rPr lang="fr-FR" b="1" dirty="0" smtClean="0">
                <a:solidFill>
                  <a:schemeClr val="bg2"/>
                </a:solidFill>
              </a:rPr>
              <a:t>CDC</a:t>
            </a:r>
            <a:r>
              <a:rPr lang="fr-FR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dans le cadre </a:t>
            </a:r>
          </a:p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des fonds affectés au CPF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51918"/>
            <a:ext cx="9143999" cy="63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§"/>
              <a:defRPr/>
            </a:pPr>
            <a:endParaRPr lang="fr-FR" sz="9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363" lvl="1" indent="-360363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2200" kern="0" dirty="0">
              <a:solidFill>
                <a:srgbClr val="000000"/>
              </a:solidFill>
            </a:endParaRPr>
          </a:p>
        </p:txBody>
      </p:sp>
      <p:sp>
        <p:nvSpPr>
          <p:cNvPr id="11" name="Titre 9"/>
          <p:cNvSpPr txBox="1">
            <a:spLocks/>
          </p:cNvSpPr>
          <p:nvPr/>
        </p:nvSpPr>
        <p:spPr>
          <a:xfrm>
            <a:off x="0" y="599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r>
              <a:rPr lang="fr-FR" alt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Quid des formations en cours </a:t>
            </a:r>
          </a:p>
          <a:p>
            <a:r>
              <a:rPr lang="fr-FR" alt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dans le cadre du CPF ?</a:t>
            </a:r>
            <a:endParaRPr lang="fr-FR" altLang="fr-FR" sz="3000" b="1" kern="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69444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Clr>
                <a:srgbClr val="C00000"/>
              </a:buClr>
              <a:buSzPct val="100000"/>
            </a:pPr>
            <a:endParaRPr lang="fr-FR" sz="2400" kern="0" dirty="0" smtClean="0">
              <a:latin typeface="Calibri" panose="020F0502020204030204" pitchFamily="34" charset="0"/>
            </a:endParaRPr>
          </a:p>
          <a:p>
            <a:pPr marL="342900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dirty="0" smtClean="0"/>
              <a:t>Le </a:t>
            </a:r>
            <a:r>
              <a:rPr lang="fr-FR" sz="2400" dirty="0" err="1" smtClean="0"/>
              <a:t>covid</a:t>
            </a:r>
            <a:r>
              <a:rPr lang="fr-FR" sz="2400" dirty="0" smtClean="0"/>
              <a:t> 19 est un cas de force majeure pouvant justifier l’annulation de la formation mais …</a:t>
            </a:r>
          </a:p>
          <a:p>
            <a:pPr marL="0" lvl="1" algn="just">
              <a:buClr>
                <a:srgbClr val="C00000"/>
              </a:buClr>
              <a:buSzPct val="100000"/>
            </a:pPr>
            <a:endParaRPr lang="fr-FR" sz="2400" dirty="0" smtClean="0"/>
          </a:p>
          <a:p>
            <a:pPr marL="800100" lvl="2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dirty="0" smtClean="0"/>
              <a:t>« </a:t>
            </a:r>
            <a:r>
              <a:rPr lang="fr-FR" sz="2400" i="1" dirty="0" smtClean="0"/>
              <a:t>Le </a:t>
            </a:r>
            <a:r>
              <a:rPr lang="fr-FR" sz="2400" i="1" dirty="0"/>
              <a:t>titulaire doit faire la demande d’annulation dans son espace sécurisé après authentification </a:t>
            </a:r>
            <a:r>
              <a:rPr lang="fr-FR" sz="2400" i="1" dirty="0">
                <a:hlinkClick r:id="rId3"/>
              </a:rPr>
              <a:t>www.moncompteformation.gouv.fr</a:t>
            </a:r>
            <a:r>
              <a:rPr lang="fr-FR" sz="2400" i="1" dirty="0" smtClean="0"/>
              <a:t>.</a:t>
            </a:r>
          </a:p>
          <a:p>
            <a:pPr marL="0" lvl="1" algn="just">
              <a:buClr>
                <a:srgbClr val="C00000"/>
              </a:buClr>
              <a:buSzPct val="100000"/>
            </a:pPr>
            <a:endParaRPr lang="fr-FR" sz="2400" i="1" dirty="0" smtClean="0"/>
          </a:p>
          <a:p>
            <a:pPr marL="800100" lvl="2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i="1" dirty="0" smtClean="0"/>
              <a:t>Les </a:t>
            </a:r>
            <a:r>
              <a:rPr lang="fr-FR" sz="2400" i="1" dirty="0"/>
              <a:t>annulations ne sont donc pas </a:t>
            </a:r>
            <a:r>
              <a:rPr lang="fr-FR" sz="2400" i="1" dirty="0" smtClean="0"/>
              <a:t>automatiques</a:t>
            </a:r>
            <a:r>
              <a:rPr lang="fr-FR" sz="2400" dirty="0" smtClean="0"/>
              <a:t> » </a:t>
            </a:r>
          </a:p>
          <a:p>
            <a:pPr marL="342900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fr-FR" sz="2400" kern="0" dirty="0">
              <a:latin typeface="Calibri" panose="020F0502020204030204" pitchFamily="34" charset="0"/>
            </a:endParaRPr>
          </a:p>
          <a:p>
            <a:pPr marL="0" lvl="1" algn="just">
              <a:buClr>
                <a:srgbClr val="C00000"/>
              </a:buClr>
              <a:buSzPct val="100000"/>
            </a:pPr>
            <a:endParaRPr lang="fr-FR" sz="2400" kern="0" dirty="0" smtClean="0">
              <a:latin typeface="Calibri" panose="020F0502020204030204" pitchFamily="34" charset="0"/>
            </a:endParaRPr>
          </a:p>
          <a:p>
            <a:pPr marL="0" lvl="1" algn="r">
              <a:buClr>
                <a:srgbClr val="C00000"/>
              </a:buClr>
              <a:buSzPct val="100000"/>
            </a:pPr>
            <a:r>
              <a:rPr lang="fr-FR" sz="2000" kern="0" dirty="0" smtClean="0">
                <a:latin typeface="Calibri" panose="020F0502020204030204" pitchFamily="34" charset="0"/>
              </a:rPr>
              <a:t>Q/R </a:t>
            </a:r>
            <a:r>
              <a:rPr lang="fr-FR" sz="2000" kern="0" dirty="0" err="1" smtClean="0">
                <a:latin typeface="Calibri" panose="020F0502020204030204" pitchFamily="34" charset="0"/>
              </a:rPr>
              <a:t>Covid</a:t>
            </a:r>
            <a:r>
              <a:rPr lang="fr-FR" sz="2000" kern="0" dirty="0" smtClean="0">
                <a:latin typeface="Calibri" panose="020F0502020204030204" pitchFamily="34" charset="0"/>
              </a:rPr>
              <a:t> 19 du 19 mars 2020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23738" y="0"/>
            <a:ext cx="3941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694267" y="102987"/>
            <a:ext cx="449731" cy="369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Espace réservé de la date 3"/>
          <p:cNvSpPr txBox="1">
            <a:spLocks/>
          </p:cNvSpPr>
          <p:nvPr/>
        </p:nvSpPr>
        <p:spPr>
          <a:xfrm>
            <a:off x="1327391" y="6566123"/>
            <a:ext cx="972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mars 2020</a:t>
            </a:r>
            <a:endParaRPr lang="fr-FR" sz="800" dirty="0"/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>
          <a:xfrm>
            <a:off x="428886" y="6566123"/>
            <a:ext cx="864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© FIDAL 2020</a:t>
            </a:r>
            <a:endParaRPr lang="fr-FR" sz="800" dirty="0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293449" y="6563651"/>
            <a:ext cx="54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941DC1-F5BB-4F42-A2C6-AD77D66B46C8}" type="slidenum">
              <a:rPr lang="fr-FR" sz="800" smtClean="0"/>
              <a:pPr algn="r"/>
              <a:t>17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0148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7AC0AE4-26C1-4521-A008-C1B57F3BD415}"/>
              </a:ext>
            </a:extLst>
          </p:cNvPr>
          <p:cNvSpPr txBox="1">
            <a:spLocks/>
          </p:cNvSpPr>
          <p:nvPr/>
        </p:nvSpPr>
        <p:spPr bwMode="auto">
          <a:xfrm>
            <a:off x="-80098" y="116829"/>
            <a:ext cx="9144000" cy="7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811B76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11B76"/>
                </a:solidFill>
                <a:latin typeface="Verdana" charset="0"/>
                <a:ea typeface="MS PGothic" pitchFamily="34" charset="-128"/>
                <a:cs typeface="Verdan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11B76"/>
                </a:solidFill>
                <a:latin typeface="Verdana" charset="0"/>
                <a:ea typeface="MS PGothic" pitchFamily="34" charset="-128"/>
                <a:cs typeface="Verdan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11B76"/>
                </a:solidFill>
                <a:latin typeface="Verdana" charset="0"/>
                <a:ea typeface="MS PGothic" pitchFamily="34" charset="-128"/>
                <a:cs typeface="Verdan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11B76"/>
                </a:solidFill>
                <a:latin typeface="Verdana" charset="0"/>
                <a:ea typeface="MS PGothic" pitchFamily="34" charset="-128"/>
                <a:cs typeface="Verdan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11B76"/>
                </a:solidFill>
                <a:latin typeface="Verdana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11B76"/>
                </a:solidFill>
                <a:latin typeface="Verdana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11B76"/>
                </a:solidFill>
                <a:latin typeface="Verdana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11B76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fr-FR" sz="3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Les formations éligibles au CPF </a:t>
            </a:r>
          </a:p>
          <a:p>
            <a:r>
              <a:rPr lang="fr-FR" sz="30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Une formation </a:t>
            </a:r>
            <a:r>
              <a:rPr lang="fr-FR" sz="3000" dirty="0" err="1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certifiante</a:t>
            </a:r>
            <a:r>
              <a:rPr lang="fr-FR" sz="30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, sauf exception</a:t>
            </a:r>
            <a:endParaRPr lang="fr-FR" sz="30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60886" y="1810618"/>
            <a:ext cx="7594145" cy="4019904"/>
            <a:chOff x="821360" y="1818203"/>
            <a:chExt cx="7594145" cy="401990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040" y="1944139"/>
              <a:ext cx="3900672" cy="2909997"/>
            </a:xfrm>
            <a:prstGeom prst="rect">
              <a:avLst/>
            </a:prstGeom>
          </p:spPr>
        </p:pic>
        <p:grpSp>
          <p:nvGrpSpPr>
            <p:cNvPr id="13" name="Groupe 12"/>
            <p:cNvGrpSpPr/>
            <p:nvPr/>
          </p:nvGrpSpPr>
          <p:grpSpPr>
            <a:xfrm>
              <a:off x="821360" y="1818203"/>
              <a:ext cx="7594145" cy="4019904"/>
              <a:chOff x="821360" y="1818203"/>
              <a:chExt cx="7594145" cy="401990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09762" y="2033809"/>
                <a:ext cx="2284782" cy="4312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kern="0" dirty="0">
                    <a:solidFill>
                      <a:schemeClr val="tx1"/>
                    </a:solidFill>
                  </a:rPr>
                  <a:t>Les actions de formation sanctionnées </a:t>
                </a:r>
                <a:br>
                  <a:rPr lang="fr-FR" sz="1400" kern="0" dirty="0">
                    <a:solidFill>
                      <a:schemeClr val="tx1"/>
                    </a:solidFill>
                  </a:rPr>
                </a:br>
                <a:r>
                  <a:rPr lang="fr-FR" sz="1400" kern="0" dirty="0">
                    <a:solidFill>
                      <a:schemeClr val="tx1"/>
                    </a:solidFill>
                  </a:rPr>
                  <a:t>par les certifications professionnelles enregistrées au RNCP</a:t>
                </a:r>
                <a:endParaRPr lang="fr-FR" sz="1400" dirty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62737" y="4943806"/>
                <a:ext cx="2105121" cy="723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kern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Les actions de formation sanctionnées par les attestations de validation de blocs de compétences correspondant à une partie de certification inscrite au RNCP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73457" y="1818203"/>
                <a:ext cx="2200589" cy="4312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kern="0" dirty="0" smtClean="0">
                    <a:solidFill>
                      <a:srgbClr val="000000"/>
                    </a:solidFill>
                  </a:rPr>
                  <a:t>Les certifications </a:t>
                </a:r>
                <a:r>
                  <a:rPr lang="fr-FR" sz="1400" kern="0" dirty="0">
                    <a:solidFill>
                      <a:schemeClr val="tx1"/>
                    </a:solidFill>
                  </a:rPr>
                  <a:t>et habilitations enregistrées au RSCH (répertoire spécifique des certifications et habilitations</a:t>
                </a:r>
                <a:r>
                  <a:rPr lang="fr-FR" sz="1400" kern="0" dirty="0" smtClean="0">
                    <a:solidFill>
                      <a:schemeClr val="tx1"/>
                    </a:solidFill>
                  </a:rPr>
                  <a:t>)</a:t>
                </a:r>
                <a:endParaRPr lang="fr-FR" sz="1400" kern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21360" y="2858737"/>
                <a:ext cx="1830793" cy="728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kern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Le socle de connaissances et de compétences </a:t>
                </a:r>
                <a:r>
                  <a:rPr lang="fr-FR" sz="1400" kern="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Cléa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21360" y="3798280"/>
                <a:ext cx="1680680" cy="6330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kern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Les actions d’accompagnement à la VAE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265155" y="2488292"/>
                <a:ext cx="2054882" cy="5225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dirty="0" smtClean="0">
                    <a:solidFill>
                      <a:srgbClr val="000000"/>
                    </a:solidFill>
                  </a:rPr>
                  <a:t>Les bilans de compétence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476173" y="3107731"/>
                <a:ext cx="1939332" cy="5828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kern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Le code de la route (épreuve théorique et pratique), 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476173" y="3818375"/>
                <a:ext cx="1843864" cy="5024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kern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Le permis poids lourds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560841" y="4943806"/>
                <a:ext cx="2049864" cy="8943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kern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Les formations </a:t>
                </a:r>
                <a:r>
                  <a:rPr lang="fr-FR" sz="14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et actions </a:t>
                </a:r>
                <a:r>
                  <a:rPr lang="fr-FR" sz="1400" kern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d’accompagnement à destination des repreneurs et créateurs  d’entreprises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310181" y="5004093"/>
                <a:ext cx="1965671" cy="6631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1" fontAlgn="base">
                  <a:lnSpc>
                    <a:spcPct val="100000"/>
                  </a:lnSpc>
                  <a:spcAft>
                    <a:spcPct val="0"/>
                  </a:spcAft>
                  <a:buClr>
                    <a:srgbClr val="F79646"/>
                  </a:buClr>
                  <a:buSzPct val="100000"/>
                  <a:tabLst/>
                  <a:defRPr/>
                </a:pPr>
                <a:r>
                  <a:rPr lang="fr-FR" sz="1400" kern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Les formations à destination des bénévoles (seuls les droits acquis au titre du CEC peuvent financer ces actions)</a:t>
                </a:r>
              </a:p>
            </p:txBody>
          </p:sp>
        </p:grpSp>
      </p:grpSp>
      <p:sp>
        <p:nvSpPr>
          <p:cNvPr id="24" name="Espace réservé de la date 3"/>
          <p:cNvSpPr txBox="1">
            <a:spLocks/>
          </p:cNvSpPr>
          <p:nvPr/>
        </p:nvSpPr>
        <p:spPr>
          <a:xfrm>
            <a:off x="1327391" y="6566123"/>
            <a:ext cx="972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mars 2020</a:t>
            </a:r>
            <a:endParaRPr lang="fr-FR" sz="800" dirty="0"/>
          </a:p>
        </p:txBody>
      </p:sp>
      <p:sp>
        <p:nvSpPr>
          <p:cNvPr id="25" name="Espace réservé du pied de page 4"/>
          <p:cNvSpPr txBox="1">
            <a:spLocks/>
          </p:cNvSpPr>
          <p:nvPr/>
        </p:nvSpPr>
        <p:spPr>
          <a:xfrm>
            <a:off x="428886" y="6566123"/>
            <a:ext cx="864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© FIDAL 2020</a:t>
            </a:r>
            <a:endParaRPr lang="fr-FR" sz="800" dirty="0"/>
          </a:p>
        </p:txBody>
      </p:sp>
      <p:sp>
        <p:nvSpPr>
          <p:cNvPr id="26" name="Espace réservé du numéro de diapositive 5"/>
          <p:cNvSpPr txBox="1">
            <a:spLocks/>
          </p:cNvSpPr>
          <p:nvPr/>
        </p:nvSpPr>
        <p:spPr>
          <a:xfrm>
            <a:off x="8293449" y="6563651"/>
            <a:ext cx="54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941DC1-F5BB-4F42-A2C6-AD77D66B46C8}" type="slidenum">
              <a:rPr lang="fr-FR" sz="800" smtClean="0"/>
              <a:pPr algn="r"/>
              <a:t>18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9434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51918"/>
            <a:ext cx="9143999" cy="63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§"/>
              <a:defRPr/>
            </a:pPr>
            <a:endParaRPr lang="fr-FR" sz="9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363" lvl="1" indent="-360363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2200" kern="0" dirty="0">
              <a:solidFill>
                <a:srgbClr val="000000"/>
              </a:solidFill>
            </a:endParaRPr>
          </a:p>
        </p:txBody>
      </p:sp>
      <p:sp>
        <p:nvSpPr>
          <p:cNvPr id="11" name="Titre 9"/>
          <p:cNvSpPr txBox="1">
            <a:spLocks/>
          </p:cNvSpPr>
          <p:nvPr/>
        </p:nvSpPr>
        <p:spPr>
          <a:xfrm>
            <a:off x="0" y="599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r>
              <a:rPr lang="fr-FR" alt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Commencer une formation CPF </a:t>
            </a:r>
          </a:p>
          <a:p>
            <a:r>
              <a:rPr lang="fr-FR" alt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en période de </a:t>
            </a:r>
            <a:r>
              <a:rPr lang="fr-FR" altLang="fr-FR" sz="3000" b="1" kern="0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</a:t>
            </a:r>
            <a:r>
              <a:rPr lang="fr-FR" altLang="fr-FR" sz="3000" b="1" kern="0" dirty="0" err="1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ovid</a:t>
            </a:r>
            <a:r>
              <a:rPr lang="fr-FR" alt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19</a:t>
            </a:r>
            <a:endParaRPr lang="fr-FR" altLang="fr-FR" sz="3000" b="1" kern="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6944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Clr>
                <a:srgbClr val="C00000"/>
              </a:buClr>
              <a:buSzPct val="100000"/>
            </a:pPr>
            <a:endParaRPr lang="fr-FR" sz="2400" kern="0" dirty="0" smtClean="0">
              <a:latin typeface="Calibri" panose="020F0502020204030204" pitchFamily="34" charset="0"/>
            </a:endParaRPr>
          </a:p>
          <a:p>
            <a:pPr marL="342900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dirty="0" smtClean="0"/>
              <a:t>Le </a:t>
            </a:r>
            <a:r>
              <a:rPr lang="fr-FR" sz="2400" dirty="0" smtClean="0"/>
              <a:t>cofinancement </a:t>
            </a:r>
            <a:r>
              <a:rPr lang="fr-FR" sz="2400" dirty="0" smtClean="0"/>
              <a:t>de la formation en CPF au possible légalement mais techniquement non mise en place dans le cadre de l’application CPF</a:t>
            </a:r>
          </a:p>
          <a:p>
            <a:pPr marL="0" lvl="1" algn="just">
              <a:buClr>
                <a:srgbClr val="C00000"/>
              </a:buClr>
              <a:buSzPct val="100000"/>
            </a:pPr>
            <a:endParaRPr lang="fr-FR" sz="2400" dirty="0" smtClean="0"/>
          </a:p>
          <a:p>
            <a:pPr marL="342900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dirty="0" smtClean="0"/>
              <a:t>L’employeur peut participer aux frais pédagogique de la </a:t>
            </a:r>
            <a:r>
              <a:rPr lang="fr-FR" sz="2400" dirty="0" smtClean="0"/>
              <a:t>formation</a:t>
            </a:r>
          </a:p>
          <a:p>
            <a:pPr marL="342900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fr-FR" sz="2400" dirty="0" smtClean="0"/>
          </a:p>
          <a:p>
            <a:pPr marL="342900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dirty="0" smtClean="0"/>
              <a:t>Il </a:t>
            </a:r>
            <a:r>
              <a:rPr lang="fr-FR" sz="2400" dirty="0" smtClean="0"/>
              <a:t>est conseillé de conclure une convention OF/bénéficiaire/entreprise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23738" y="0"/>
            <a:ext cx="3941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694267" y="102987"/>
            <a:ext cx="449731" cy="369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Espace réservé de la date 3"/>
          <p:cNvSpPr txBox="1">
            <a:spLocks/>
          </p:cNvSpPr>
          <p:nvPr/>
        </p:nvSpPr>
        <p:spPr>
          <a:xfrm>
            <a:off x="1327391" y="6566123"/>
            <a:ext cx="972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mars 2020</a:t>
            </a:r>
            <a:endParaRPr lang="fr-FR" sz="800" dirty="0"/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>
          <a:xfrm>
            <a:off x="428886" y="6566123"/>
            <a:ext cx="864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© FIDAL 2020</a:t>
            </a:r>
            <a:endParaRPr lang="fr-FR" sz="800" dirty="0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293449" y="6563651"/>
            <a:ext cx="54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941DC1-F5BB-4F42-A2C6-AD77D66B46C8}" type="slidenum">
              <a:rPr lang="fr-FR" sz="800" smtClean="0"/>
              <a:pPr algn="r"/>
              <a:t>19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4762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49566" y="1559913"/>
            <a:ext cx="5329819" cy="2263507"/>
          </a:xfrm>
        </p:spPr>
        <p:txBody>
          <a:bodyPr/>
          <a:lstStyle/>
          <a:p>
            <a:pPr algn="ctr"/>
            <a:r>
              <a:rPr lang="fr-FR" cap="none" dirty="0"/>
              <a:t>Sommaire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58905" y="2132856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marL="342900" indent="-342900">
              <a:buAutoNum type="arabicPeriod"/>
            </a:pPr>
            <a:r>
              <a:rPr lang="fr-FR" b="1" dirty="0" smtClean="0"/>
              <a:t>Former ses salariés en activité partielle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Le cadre de la formation à distance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Utiliser son CPF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Les aides financières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Actualités et Q/R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43E7E95-ACF5-455D-930D-208D56460A17}"/>
              </a:ext>
            </a:extLst>
          </p:cNvPr>
          <p:cNvSpPr txBox="1">
            <a:spLocks/>
          </p:cNvSpPr>
          <p:nvPr/>
        </p:nvSpPr>
        <p:spPr>
          <a:xfrm>
            <a:off x="8293449" y="6578165"/>
            <a:ext cx="54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41DC1-F5BB-4F42-A2C6-AD77D66B46C8}" type="slidenum">
              <a:rPr lang="fr-FR" sz="1000" smtClean="0"/>
              <a:pPr/>
              <a:t>2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4387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20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20634" y="4451230"/>
            <a:ext cx="8490857" cy="1483744"/>
          </a:xfrm>
        </p:spPr>
        <p:txBody>
          <a:bodyPr/>
          <a:lstStyle/>
          <a:p>
            <a:pPr indent="0">
              <a:buNone/>
            </a:pPr>
            <a:r>
              <a:rPr lang="fr-FR" sz="3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4.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Les aides</a:t>
            </a:r>
            <a:b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/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/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dirty="0">
                <a:latin typeface="Arial Black" panose="020B0A04020102020204" pitchFamily="34" charset="0"/>
              </a:rPr>
              <a:t/>
            </a:r>
            <a:br>
              <a:rPr lang="fr-FR" dirty="0">
                <a:latin typeface="Arial Black" panose="020B0A04020102020204" pitchFamily="34" charset="0"/>
              </a:rPr>
            </a:br>
            <a:r>
              <a:rPr lang="fr-FR" dirty="0">
                <a:latin typeface="Arial Black" panose="020B0A04020102020204" pitchFamily="34" charset="0"/>
              </a:rPr>
              <a:t/>
            </a:r>
            <a:br>
              <a:rPr lang="fr-FR" dirty="0">
                <a:latin typeface="Arial Black" panose="020B0A04020102020204" pitchFamily="34" charset="0"/>
              </a:rPr>
            </a:br>
            <a:r>
              <a:rPr lang="fr-FR" dirty="0">
                <a:latin typeface="Arial Black" panose="020B0A04020102020204" pitchFamily="34" charset="0"/>
              </a:rPr>
              <a:t/>
            </a:r>
            <a:br>
              <a:rPr lang="fr-FR" dirty="0">
                <a:latin typeface="Arial Black" panose="020B0A04020102020204" pitchFamily="34" charset="0"/>
              </a:rPr>
            </a:b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136480" y="6492442"/>
            <a:ext cx="9143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DC8CF6-237C-4110-9969-B14BDE94DC51}"/>
              </a:ext>
            </a:extLst>
          </p:cNvPr>
          <p:cNvSpPr/>
          <p:nvPr/>
        </p:nvSpPr>
        <p:spPr>
          <a:xfrm>
            <a:off x="8705833" y="6492442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024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207034"/>
            <a:ext cx="8833448" cy="629728"/>
          </a:xfrm>
        </p:spPr>
        <p:txBody>
          <a:bodyPr/>
          <a:lstStyle/>
          <a:p>
            <a:pPr algn="ctr" defTabSz="914400"/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Le fonds national emploi 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ormation</a:t>
            </a:r>
            <a:endParaRPr lang="fr-FR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535356"/>
                </a:solidFill>
              </a:rPr>
              <a:t>© FIDAL 2020</a:t>
            </a:r>
            <a:endParaRPr lang="fr-FR" dirty="0">
              <a:solidFill>
                <a:srgbClr val="5353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>
                <a:solidFill>
                  <a:srgbClr val="535356"/>
                </a:solidFill>
              </a:rPr>
              <a:pPr/>
              <a:t>21</a:t>
            </a:fld>
            <a:endParaRPr lang="fr-FR">
              <a:solidFill>
                <a:srgbClr val="535356"/>
              </a:solidFill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853486"/>
              </p:ext>
            </p:extLst>
          </p:nvPr>
        </p:nvGraphicFramePr>
        <p:xfrm>
          <a:off x="306388" y="1009650"/>
          <a:ext cx="8526462" cy="5443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34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51918"/>
            <a:ext cx="9143999" cy="63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§"/>
              <a:defRPr/>
            </a:pPr>
            <a:endParaRPr lang="fr-FR" sz="9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363" lvl="1" indent="-360363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2200" kern="0" dirty="0">
              <a:solidFill>
                <a:srgbClr val="000000"/>
              </a:solidFill>
            </a:endParaRPr>
          </a:p>
        </p:txBody>
      </p:sp>
      <p:sp>
        <p:nvSpPr>
          <p:cNvPr id="11" name="Titre 9"/>
          <p:cNvSpPr txBox="1">
            <a:spLocks/>
          </p:cNvSpPr>
          <p:nvPr/>
        </p:nvSpPr>
        <p:spPr>
          <a:xfrm>
            <a:off x="0" y="599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r>
              <a:rPr lang="fr-FR" altLang="fr-FR" sz="3000" b="1" kern="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Quel cadre juridique </a:t>
            </a:r>
          </a:p>
          <a:p>
            <a:r>
              <a:rPr lang="fr-FR" altLang="fr-FR" sz="3000" b="1" kern="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</a:t>
            </a:r>
            <a:r>
              <a:rPr lang="fr-FR" alt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u FNE Formation ?</a:t>
            </a:r>
          </a:p>
        </p:txBody>
      </p:sp>
      <p:sp>
        <p:nvSpPr>
          <p:cNvPr id="2" name="Rectangle 1"/>
          <p:cNvSpPr/>
          <p:nvPr/>
        </p:nvSpPr>
        <p:spPr>
          <a:xfrm>
            <a:off x="-2" y="1495336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b="1" dirty="0" smtClean="0"/>
              <a:t>Quelles entreprises ?</a:t>
            </a:r>
          </a:p>
          <a:p>
            <a:pPr marL="800100" lvl="2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000" dirty="0" smtClean="0"/>
              <a:t>Accessibles à toute taille d’entreprise ou groupement d’employeurs, </a:t>
            </a:r>
            <a:r>
              <a:rPr lang="fr-FR" sz="2000" b="1" dirty="0" smtClean="0"/>
              <a:t>même si </a:t>
            </a:r>
            <a:r>
              <a:rPr lang="fr-FR" sz="2000" dirty="0" smtClean="0"/>
              <a:t>celles de moins de 250 salariés sont prioritaires</a:t>
            </a:r>
          </a:p>
          <a:p>
            <a:pPr marL="342900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b="1" dirty="0" smtClean="0"/>
              <a:t>Quels salariés ?</a:t>
            </a:r>
          </a:p>
          <a:p>
            <a:pPr marL="800100" lvl="2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000" dirty="0" smtClean="0"/>
              <a:t>Pour tous les salariés </a:t>
            </a:r>
            <a:r>
              <a:rPr lang="fr-FR" sz="2000" b="1" dirty="0" smtClean="0"/>
              <a:t>même si </a:t>
            </a:r>
            <a:r>
              <a:rPr lang="fr-FR" sz="2000" dirty="0" smtClean="0"/>
              <a:t>les salariés les moins qualifiés sont prioritaires</a:t>
            </a:r>
          </a:p>
          <a:p>
            <a:pPr marL="800100" lvl="2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000" dirty="0" smtClean="0"/>
              <a:t>Exclusion des salariés  dont le contrat de travail va être rompu (cf. retraite, RCI etc)</a:t>
            </a:r>
          </a:p>
          <a:p>
            <a:pPr marL="342900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b="1" dirty="0" smtClean="0"/>
              <a:t>Quelles formations ?</a:t>
            </a:r>
          </a:p>
          <a:p>
            <a:pPr marL="800100" lvl="2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000" dirty="0" smtClean="0"/>
              <a:t>Toutes formations pour obtenir une qualification reconnue dans la CCN ou une certification (titre, diplôme, CQP)</a:t>
            </a:r>
          </a:p>
          <a:p>
            <a:pPr marL="1257300" lvl="3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000" dirty="0" smtClean="0"/>
              <a:t>Sauf les </a:t>
            </a:r>
            <a:r>
              <a:rPr lang="fr-FR" sz="2000" dirty="0"/>
              <a:t>actions de formation que les entreprises réalisent en vue de se conformer aux normes nationales obligatoires en matière de formation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23738" y="0"/>
            <a:ext cx="3941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694267" y="102987"/>
            <a:ext cx="449731" cy="369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Espace réservé de la date 3"/>
          <p:cNvSpPr txBox="1">
            <a:spLocks/>
          </p:cNvSpPr>
          <p:nvPr/>
        </p:nvSpPr>
        <p:spPr>
          <a:xfrm>
            <a:off x="1327391" y="6566123"/>
            <a:ext cx="972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mars 2020</a:t>
            </a:r>
            <a:endParaRPr lang="fr-FR" sz="800" dirty="0"/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>
          <a:xfrm>
            <a:off x="428886" y="6566123"/>
            <a:ext cx="864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© FIDAL 2020</a:t>
            </a:r>
            <a:endParaRPr lang="fr-FR" sz="800" dirty="0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293449" y="6563651"/>
            <a:ext cx="54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941DC1-F5BB-4F42-A2C6-AD77D66B46C8}" type="slidenum">
              <a:rPr lang="fr-FR" sz="800" smtClean="0"/>
              <a:pPr algn="r"/>
              <a:t>22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5227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51918"/>
            <a:ext cx="9143999" cy="63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200000"/>
              <a:buFont typeface="Wingdings" panose="05000000000000000000" pitchFamily="2" charset="2"/>
              <a:buChar char="§"/>
              <a:defRPr/>
            </a:pPr>
            <a:endParaRPr lang="fr-FR" sz="9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363" lvl="1" indent="-360363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2200" kern="0" dirty="0">
              <a:solidFill>
                <a:srgbClr val="000000"/>
              </a:solidFill>
            </a:endParaRPr>
          </a:p>
        </p:txBody>
      </p:sp>
      <p:sp>
        <p:nvSpPr>
          <p:cNvPr id="11" name="Titre 9"/>
          <p:cNvSpPr txBox="1">
            <a:spLocks/>
          </p:cNvSpPr>
          <p:nvPr/>
        </p:nvSpPr>
        <p:spPr>
          <a:xfrm>
            <a:off x="0" y="599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r>
              <a:rPr lang="fr-FR" alt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Comment ca fonctionne ?</a:t>
            </a:r>
          </a:p>
        </p:txBody>
      </p:sp>
      <p:sp>
        <p:nvSpPr>
          <p:cNvPr id="2" name="Rectangle 1"/>
          <p:cNvSpPr/>
          <p:nvPr/>
        </p:nvSpPr>
        <p:spPr>
          <a:xfrm>
            <a:off x="-2" y="149533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fr-FR" sz="2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8623738" y="0"/>
            <a:ext cx="3941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694267" y="102987"/>
            <a:ext cx="449731" cy="369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Espace réservé de la date 3"/>
          <p:cNvSpPr txBox="1">
            <a:spLocks/>
          </p:cNvSpPr>
          <p:nvPr/>
        </p:nvSpPr>
        <p:spPr>
          <a:xfrm>
            <a:off x="1327391" y="6566123"/>
            <a:ext cx="972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mars 2020</a:t>
            </a:r>
            <a:endParaRPr lang="fr-FR" sz="800" dirty="0"/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>
          <a:xfrm>
            <a:off x="428886" y="6566123"/>
            <a:ext cx="864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© FIDAL 2020</a:t>
            </a:r>
            <a:endParaRPr lang="fr-FR" sz="800" dirty="0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293449" y="6563651"/>
            <a:ext cx="54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941DC1-F5BB-4F42-A2C6-AD77D66B46C8}" type="slidenum">
              <a:rPr lang="fr-FR" sz="800" smtClean="0"/>
              <a:pPr algn="r"/>
              <a:t>23</a:t>
            </a:fld>
            <a:endParaRPr lang="fr-FR" sz="800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445445137"/>
              </p:ext>
            </p:extLst>
          </p:nvPr>
        </p:nvGraphicFramePr>
        <p:xfrm>
          <a:off x="722341" y="895927"/>
          <a:ext cx="8535981" cy="497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89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24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20634" y="4451230"/>
            <a:ext cx="8490857" cy="1483744"/>
          </a:xfrm>
        </p:spPr>
        <p:txBody>
          <a:bodyPr/>
          <a:lstStyle/>
          <a:p>
            <a:pPr indent="0">
              <a:buNone/>
            </a:pPr>
            <a:r>
              <a:rPr lang="fr-FR" sz="3600" dirty="0">
                <a:solidFill>
                  <a:schemeClr val="bg2"/>
                </a:solidFill>
                <a:latin typeface="Arial Black" panose="020B0A04020102020204" pitchFamily="34" charset="0"/>
              </a:rPr>
              <a:t>5</a:t>
            </a:r>
            <a:r>
              <a:rPr lang="fr-FR" sz="3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. </a:t>
            </a:r>
            <a:r>
              <a:rPr lang="fr-FR" sz="3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Actualités et 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Q/R</a:t>
            </a:r>
            <a:r>
              <a:rPr lang="fr-FR" dirty="0">
                <a:latin typeface="Arial Black" panose="020B0A04020102020204" pitchFamily="34" charset="0"/>
              </a:rPr>
              <a:t/>
            </a:r>
            <a:br>
              <a:rPr lang="fr-FR" dirty="0">
                <a:latin typeface="Arial Black" panose="020B0A04020102020204" pitchFamily="34" charset="0"/>
              </a:rPr>
            </a:b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2996952"/>
            <a:ext cx="5329819" cy="226350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/>
              <a:t>PÔLE </a:t>
            </a:r>
            <a:r>
              <a:rPr lang="fr-FR" sz="4400" dirty="0"/>
              <a:t>éCONOMIE</a:t>
            </a:r>
            <a:r>
              <a:rPr lang="fr-FR" sz="4400" dirty="0"/>
              <a:t> DE LA CONNAISSANCE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2200" dirty="0"/>
              <a:t/>
            </a:r>
            <a:br>
              <a:rPr lang="fr-FR" sz="2200" dirty="0"/>
            </a:br>
            <a:endParaRPr lang="fr-FR" sz="2700" cap="none" dirty="0">
              <a:latin typeface="+mn-lt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="" xmlns:a16="http://schemas.microsoft.com/office/drawing/2014/main" id="{CA138091-062C-4DA4-8763-54083AA49098}"/>
              </a:ext>
            </a:extLst>
          </p:cNvPr>
          <p:cNvSpPr txBox="1">
            <a:spLocks/>
          </p:cNvSpPr>
          <p:nvPr/>
        </p:nvSpPr>
        <p:spPr>
          <a:xfrm>
            <a:off x="8293449" y="6578165"/>
            <a:ext cx="54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41DC1-F5BB-4F42-A2C6-AD77D66B46C8}" type="slidenum">
              <a:rPr lang="fr-FR" sz="800" smtClean="0"/>
              <a:pPr/>
              <a:t>25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4457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/>
              <a:t>3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20634" y="4451230"/>
            <a:ext cx="8490857" cy="1483744"/>
          </a:xfrm>
        </p:spPr>
        <p:txBody>
          <a:bodyPr/>
          <a:lstStyle/>
          <a:p>
            <a:pPr indent="273050"/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Former ses salariés en activité partielle</a:t>
            </a:r>
            <a:b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/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/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dirty="0">
                <a:latin typeface="Arial Black" panose="020B0A04020102020204" pitchFamily="34" charset="0"/>
              </a:rPr>
              <a:t/>
            </a:r>
            <a:br>
              <a:rPr lang="fr-FR" dirty="0">
                <a:latin typeface="Arial Black" panose="020B0A04020102020204" pitchFamily="34" charset="0"/>
              </a:rPr>
            </a:br>
            <a:r>
              <a:rPr lang="fr-FR" dirty="0">
                <a:latin typeface="Arial Black" panose="020B0A04020102020204" pitchFamily="34" charset="0"/>
              </a:rPr>
              <a:t/>
            </a:r>
            <a:br>
              <a:rPr lang="fr-FR" dirty="0">
                <a:latin typeface="Arial Black" panose="020B0A04020102020204" pitchFamily="34" charset="0"/>
              </a:rPr>
            </a:br>
            <a:r>
              <a:rPr lang="fr-FR" dirty="0">
                <a:latin typeface="Arial Black" panose="020B0A04020102020204" pitchFamily="34" charset="0"/>
              </a:rPr>
              <a:t/>
            </a:r>
            <a:br>
              <a:rPr lang="fr-FR" dirty="0">
                <a:latin typeface="Arial Black" panose="020B0A04020102020204" pitchFamily="34" charset="0"/>
              </a:rPr>
            </a:b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136480" y="6492442"/>
            <a:ext cx="9143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DC8CF6-237C-4110-9969-B14BDE94DC51}"/>
              </a:ext>
            </a:extLst>
          </p:cNvPr>
          <p:cNvSpPr/>
          <p:nvPr/>
        </p:nvSpPr>
        <p:spPr>
          <a:xfrm>
            <a:off x="8705833" y="6492442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378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9">
            <a:extLst>
              <a:ext uri="{FF2B5EF4-FFF2-40B4-BE49-F238E27FC236}">
                <a16:creationId xmlns="" xmlns:a16="http://schemas.microsoft.com/office/drawing/2014/main" id="{0BD0DE20-600E-4554-B70A-7C4674E721DF}"/>
              </a:ext>
            </a:extLst>
          </p:cNvPr>
          <p:cNvSpPr txBox="1">
            <a:spLocks/>
          </p:cNvSpPr>
          <p:nvPr/>
        </p:nvSpPr>
        <p:spPr>
          <a:xfrm>
            <a:off x="-1" y="7823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Les conséquences du covid 19</a:t>
            </a:r>
          </a:p>
          <a:p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en formation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93449" y="6578165"/>
            <a:ext cx="540000" cy="180000"/>
          </a:xfrm>
        </p:spPr>
        <p:txBody>
          <a:bodyPr/>
          <a:lstStyle/>
          <a:p>
            <a:fld id="{4E941DC1-F5BB-4F42-A2C6-AD77D66B46C8}" type="slidenum">
              <a:rPr lang="fr-FR" smtClean="0"/>
              <a:t>4</a:t>
            </a:fld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-1" y="1465643"/>
            <a:ext cx="8901113" cy="496751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Pour les organismes de formation</a:t>
            </a:r>
            <a:r>
              <a:rPr lang="fr-FR" sz="2400" b="1" dirty="0" smtClean="0"/>
              <a:t>, l’interdiction de recevoir du public jusqu’au 30 avril 2020</a:t>
            </a:r>
          </a:p>
          <a:p>
            <a:pPr lvl="1" algn="r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defRPr/>
            </a:pPr>
            <a:r>
              <a:rPr lang="fr-FR" sz="2400" b="1" dirty="0" smtClean="0"/>
              <a:t>						Arrêté du 15 mars 2020</a:t>
            </a:r>
          </a:p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2400" b="1" dirty="0" smtClean="0"/>
          </a:p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b="1" dirty="0" smtClean="0"/>
              <a:t>Cette interdiction d’accueil du public n’équivaut </a:t>
            </a:r>
            <a:r>
              <a:rPr lang="fr-FR" sz="2400" b="1" u="sng" dirty="0" smtClean="0"/>
              <a:t>pas</a:t>
            </a:r>
            <a:r>
              <a:rPr lang="fr-FR" sz="2400" b="1" dirty="0" smtClean="0"/>
              <a:t> à une interdiction de délivrer des prestations de formation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defRPr/>
            </a:pPr>
            <a:endParaRPr lang="fr-FR" sz="2400" b="1" dirty="0" smtClean="0"/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b="1" dirty="0" smtClean="0"/>
              <a:t>Seuls les organismes de formation qui ne pourront pas mettre en place du télétravail et de la </a:t>
            </a:r>
            <a:r>
              <a:rPr lang="fr-FR" sz="2400" b="1" u="sng" dirty="0" smtClean="0"/>
              <a:t>formation à distance </a:t>
            </a:r>
            <a:r>
              <a:rPr lang="fr-FR" sz="2400" b="1" dirty="0" smtClean="0"/>
              <a:t>seront éligibles à l’activité partielle </a:t>
            </a:r>
          </a:p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2400" b="1" dirty="0"/>
          </a:p>
          <a:p>
            <a:pPr algn="r"/>
            <a:r>
              <a:rPr lang="fr-FR" sz="2400" b="1" dirty="0" smtClean="0"/>
              <a:t>Q/R du Ministère en date du 19 mars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-1" y="6492442"/>
            <a:ext cx="83967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13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9">
            <a:extLst>
              <a:ext uri="{FF2B5EF4-FFF2-40B4-BE49-F238E27FC236}">
                <a16:creationId xmlns="" xmlns:a16="http://schemas.microsoft.com/office/drawing/2014/main" id="{0BD0DE20-600E-4554-B70A-7C4674E721DF}"/>
              </a:ext>
            </a:extLst>
          </p:cNvPr>
          <p:cNvSpPr txBox="1">
            <a:spLocks/>
          </p:cNvSpPr>
          <p:nvPr/>
        </p:nvSpPr>
        <p:spPr>
          <a:xfrm>
            <a:off x="0" y="1253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endParaRPr lang="fr-FR" sz="3000" b="1" kern="0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Rappel : les 5 coûts de la formation </a:t>
            </a:r>
          </a:p>
          <a:p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pour l’entreprise</a:t>
            </a:r>
          </a:p>
          <a:p>
            <a:endParaRPr lang="fr-FR" sz="3000" b="1" i="1" kern="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172" y="1951525"/>
            <a:ext cx="8935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spcAft>
                <a:spcPts val="120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fr-FR" sz="2400" dirty="0" smtClean="0"/>
              <a:t>La prestation de formation (amont, animation, aval)</a:t>
            </a:r>
          </a:p>
          <a:p>
            <a:pPr marL="457200" indent="-457200" algn="just" fontAlgn="base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fr-FR" sz="2400" dirty="0" smtClean="0"/>
              <a:t>Les achats ou subventions d’équipement (cf. solde de la TA et CFA)</a:t>
            </a:r>
            <a:endParaRPr lang="fr-FR" sz="2400" b="1" dirty="0" smtClean="0"/>
          </a:p>
          <a:p>
            <a:pPr marL="457200" indent="-457200" algn="just" fontAlgn="base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fr-FR" sz="2400" b="1" dirty="0" smtClean="0"/>
              <a:t>Le maintien (en tout ou partie) de  la rémunération</a:t>
            </a:r>
          </a:p>
          <a:p>
            <a:pPr marL="457200" indent="-457200" algn="just" fontAlgn="base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fr-FR" sz="2400" dirty="0" smtClean="0"/>
              <a:t>Les frais annexes (repas, </a:t>
            </a:r>
            <a:r>
              <a:rPr lang="fr-FR" sz="2400" b="1" dirty="0" smtClean="0"/>
              <a:t>hébergement</a:t>
            </a:r>
            <a:r>
              <a:rPr lang="fr-FR" sz="2400" dirty="0" smtClean="0"/>
              <a:t>, frais de garde …)</a:t>
            </a:r>
          </a:p>
          <a:p>
            <a:pPr marL="457200" indent="-457200" algn="just" fontAlgn="base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fr-FR" sz="2400" b="1" dirty="0" smtClean="0"/>
              <a:t>La perte de production</a:t>
            </a:r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1327391" y="6566123"/>
            <a:ext cx="972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mars 2020</a:t>
            </a:r>
            <a:endParaRPr lang="fr-FR" sz="800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428886" y="6566123"/>
            <a:ext cx="864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© FIDAL 2020</a:t>
            </a:r>
            <a:endParaRPr lang="fr-FR" sz="800" dirty="0"/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8293449" y="6563651"/>
            <a:ext cx="54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941DC1-F5BB-4F42-A2C6-AD77D66B46C8}" type="slidenum">
              <a:rPr lang="fr-FR" sz="800" smtClean="0"/>
              <a:pPr algn="r"/>
              <a:t>5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4319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9">
            <a:extLst>
              <a:ext uri="{FF2B5EF4-FFF2-40B4-BE49-F238E27FC236}">
                <a16:creationId xmlns="" xmlns:a16="http://schemas.microsoft.com/office/drawing/2014/main" id="{0BD0DE20-600E-4554-B70A-7C4674E721DF}"/>
              </a:ext>
            </a:extLst>
          </p:cNvPr>
          <p:cNvSpPr txBox="1">
            <a:spLocks/>
          </p:cNvSpPr>
          <p:nvPr/>
        </p:nvSpPr>
        <p:spPr>
          <a:xfrm>
            <a:off x="-1" y="7823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Les conséquences du covid 19</a:t>
            </a:r>
          </a:p>
          <a:p>
            <a:r>
              <a:rPr lang="fr-FR" sz="3000" b="1" kern="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</a:t>
            </a:r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our les entreprises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93449" y="6578165"/>
            <a:ext cx="540000" cy="180000"/>
          </a:xfrm>
        </p:spPr>
        <p:txBody>
          <a:bodyPr/>
          <a:lstStyle/>
          <a:p>
            <a:fld id="{4E941DC1-F5BB-4F42-A2C6-AD77D66B46C8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-1" y="6492442"/>
            <a:ext cx="83967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389725113"/>
              </p:ext>
            </p:extLst>
          </p:nvPr>
        </p:nvGraphicFramePr>
        <p:xfrm>
          <a:off x="1394689" y="1480126"/>
          <a:ext cx="6604001" cy="470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2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535356"/>
                </a:solidFill>
              </a:rPr>
              <a:t>© FIDAL 2020</a:t>
            </a:r>
            <a:endParaRPr lang="fr-FR" dirty="0">
              <a:solidFill>
                <a:srgbClr val="5353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1DC1-F5BB-4F42-A2C6-AD77D66B46C8}" type="slidenum">
              <a:rPr lang="fr-FR" smtClean="0">
                <a:solidFill>
                  <a:srgbClr val="535356"/>
                </a:solidFill>
              </a:rPr>
              <a:pPr/>
              <a:t>7</a:t>
            </a:fld>
            <a:endParaRPr lang="fr-FR" dirty="0">
              <a:solidFill>
                <a:srgbClr val="535356"/>
              </a:solidFill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670185"/>
              </p:ext>
            </p:extLst>
          </p:nvPr>
        </p:nvGraphicFramePr>
        <p:xfrm>
          <a:off x="638897" y="1265382"/>
          <a:ext cx="7932448" cy="492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re 9">
            <a:extLst>
              <a:ext uri="{FF2B5EF4-FFF2-40B4-BE49-F238E27FC236}">
                <a16:creationId xmlns="" xmlns:a16="http://schemas.microsoft.com/office/drawing/2014/main" id="{0BD0DE20-600E-4554-B70A-7C4674E721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3891" y="157269"/>
            <a:ext cx="91439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r>
              <a:rPr lang="fr-FR" sz="3000" b="1" kern="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Les conséquences du covid 19</a:t>
            </a:r>
            <a:br>
              <a:rPr lang="fr-FR" sz="3000" b="1" kern="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fr-FR" sz="3000" b="1" kern="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pour les entreprises</a:t>
            </a:r>
            <a:br>
              <a:rPr lang="fr-FR" sz="3000" b="1" kern="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81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9">
            <a:extLst>
              <a:ext uri="{FF2B5EF4-FFF2-40B4-BE49-F238E27FC236}">
                <a16:creationId xmlns="" xmlns:a16="http://schemas.microsoft.com/office/drawing/2014/main" id="{0BD0DE20-600E-4554-B70A-7C4674E721DF}"/>
              </a:ext>
            </a:extLst>
          </p:cNvPr>
          <p:cNvSpPr txBox="1">
            <a:spLocks/>
          </p:cNvSpPr>
          <p:nvPr/>
        </p:nvSpPr>
        <p:spPr>
          <a:xfrm>
            <a:off x="-1" y="78231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 formation en activité partielle est expressément prévue </a:t>
            </a:r>
          </a:p>
          <a:p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par le code du travail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93449" y="6578165"/>
            <a:ext cx="540000" cy="180000"/>
          </a:xfrm>
        </p:spPr>
        <p:txBody>
          <a:bodyPr/>
          <a:lstStyle/>
          <a:p>
            <a:fld id="{4E941DC1-F5BB-4F42-A2C6-AD77D66B46C8}" type="slidenum">
              <a:rPr lang="fr-FR" smtClean="0"/>
              <a:t>8</a:t>
            </a:fld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0" y="1881279"/>
            <a:ext cx="8901113" cy="326858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defRPr/>
            </a:pPr>
            <a:endParaRPr lang="fr-FR" sz="2400" b="1" dirty="0">
              <a:solidFill>
                <a:srgbClr val="C00000"/>
              </a:solidFill>
            </a:endParaRPr>
          </a:p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</a:t>
            </a:r>
            <a:r>
              <a:rPr lang="fr-FR" sz="2400" dirty="0" smtClean="0"/>
              <a:t>es </a:t>
            </a:r>
            <a:r>
              <a:rPr lang="fr-FR" sz="2400" dirty="0"/>
              <a:t>salariés placés en activité partielle </a:t>
            </a:r>
            <a:r>
              <a:rPr lang="fr-FR" sz="2400" b="1" dirty="0"/>
              <a:t>peuvent bénéficier</a:t>
            </a:r>
            <a:r>
              <a:rPr lang="fr-FR" sz="2400" dirty="0"/>
              <a:t>, </a:t>
            </a:r>
            <a:r>
              <a:rPr lang="fr-FR" sz="2400" b="1" dirty="0"/>
              <a:t>pendant les périodes où ils ne sont pas en activité, de l'ensemble des actions et de la formation mentionnées aux </a:t>
            </a:r>
            <a:r>
              <a:rPr lang="fr-FR" sz="2400" b="1" dirty="0">
                <a:hlinkClick r:id="rId3"/>
              </a:rPr>
              <a:t>articles L. 6313-1 </a:t>
            </a:r>
            <a:r>
              <a:rPr lang="fr-FR" sz="2400" b="1" dirty="0"/>
              <a:t>et </a:t>
            </a:r>
            <a:r>
              <a:rPr lang="fr-FR" sz="2400" b="1" dirty="0">
                <a:hlinkClick r:id="rId4"/>
              </a:rPr>
              <a:t>L. 6314-1 </a:t>
            </a:r>
            <a:r>
              <a:rPr lang="fr-FR" sz="2400" b="1" dirty="0"/>
              <a:t>réalisées notamment dans le cadre du plan de (développement des </a:t>
            </a:r>
            <a:r>
              <a:rPr lang="fr-FR" sz="2400" b="1" dirty="0" smtClean="0"/>
              <a:t>compétences)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defRPr/>
            </a:pPr>
            <a:endParaRPr lang="fr-FR" sz="2400" b="1" dirty="0"/>
          </a:p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defRPr/>
            </a:pPr>
            <a:r>
              <a:rPr lang="fr-FR" sz="2400" b="1" dirty="0" smtClean="0"/>
              <a:t>	Article L. 5122-2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" y="6492442"/>
            <a:ext cx="83967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27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9">
            <a:extLst>
              <a:ext uri="{FF2B5EF4-FFF2-40B4-BE49-F238E27FC236}">
                <a16:creationId xmlns="" xmlns:a16="http://schemas.microsoft.com/office/drawing/2014/main" id="{0BD0DE20-600E-4554-B70A-7C4674E721DF}"/>
              </a:ext>
            </a:extLst>
          </p:cNvPr>
          <p:cNvSpPr txBox="1">
            <a:spLocks/>
          </p:cNvSpPr>
          <p:nvPr/>
        </p:nvSpPr>
        <p:spPr>
          <a:xfrm>
            <a:off x="-1" y="78231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24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A4001D"/>
                </a:solidFill>
                <a:latin typeface="Arial" charset="0"/>
              </a:defRPr>
            </a:lvl9pPr>
          </a:lstStyle>
          <a:p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La formation en activité partielle est expressément prévue </a:t>
            </a:r>
          </a:p>
          <a:p>
            <a:r>
              <a:rPr lang="fr-FR" sz="3000" b="1" kern="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par le code du travail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93449" y="6578165"/>
            <a:ext cx="540000" cy="180000"/>
          </a:xfrm>
        </p:spPr>
        <p:txBody>
          <a:bodyPr/>
          <a:lstStyle/>
          <a:p>
            <a:fld id="{4E941DC1-F5BB-4F42-A2C6-AD77D66B46C8}" type="slidenum">
              <a:rPr lang="fr-FR" smtClean="0"/>
              <a:t>9</a:t>
            </a:fld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0" y="1881279"/>
            <a:ext cx="8901113" cy="422885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dirty="0" smtClean="0"/>
              <a:t>L</a:t>
            </a:r>
            <a:r>
              <a:rPr lang="fr-FR" sz="2400" dirty="0" smtClean="0"/>
              <a:t>e code du travail accorde une «prime» à la formation pendant l’activité partielle puisque l’article R.5122-18 prévoit que «</a:t>
            </a:r>
            <a:r>
              <a:rPr lang="fr-FR" sz="2400" i="1" dirty="0" smtClean="0"/>
              <a:t>Pendant </a:t>
            </a:r>
            <a:r>
              <a:rPr lang="fr-FR" sz="2400" i="1" dirty="0"/>
              <a:t>les actions de formation mises en œuvre pendant les heures chômées, cette indemnité horaire est portée à 100 % de la rémunération nette antérieure du salarié</a:t>
            </a:r>
            <a:r>
              <a:rPr lang="fr-FR" sz="2400" dirty="0" smtClean="0"/>
              <a:t>».</a:t>
            </a:r>
            <a:endParaRPr lang="fr-FR" sz="2400" dirty="0"/>
          </a:p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dirty="0" smtClean="0"/>
              <a:t>Cependant </a:t>
            </a:r>
            <a:r>
              <a:rPr lang="fr-FR" sz="2400" dirty="0"/>
              <a:t>l’article 5 de l’ordonnance n° 2020-346 du 27 mars 2020 portant mesures d’urgence en matière d’activité partielle  prévoit que «  </a:t>
            </a:r>
            <a:r>
              <a:rPr lang="fr-FR" sz="2400" i="1" dirty="0"/>
              <a:t>Le deuxième alinéa de l’article L. 5122-2 du code du travail n’est pas applicable au titre des formations ayant donné lieu à un accord de l’employeur postérieurement à la publication de la présente ordonnance</a:t>
            </a:r>
            <a:r>
              <a:rPr lang="fr-FR" sz="2400" dirty="0"/>
              <a:t> </a:t>
            </a:r>
            <a:r>
              <a:rPr lang="fr-FR" sz="2400" dirty="0" smtClean="0"/>
              <a:t>». </a:t>
            </a:r>
            <a:endParaRPr lang="fr-FR" sz="2400" b="1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-1" y="6492442"/>
            <a:ext cx="83967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5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net de Route 12.06.2018">
  <a:themeElements>
    <a:clrScheme name="FIDAL">
      <a:dk1>
        <a:srgbClr val="535356"/>
      </a:dk1>
      <a:lt1>
        <a:sysClr val="window" lastClr="FFFFFF"/>
      </a:lt1>
      <a:dk2>
        <a:srgbClr val="535356"/>
      </a:dk2>
      <a:lt2>
        <a:srgbClr val="DC0031"/>
      </a:lt2>
      <a:accent1>
        <a:srgbClr val="E8E5E8"/>
      </a:accent1>
      <a:accent2>
        <a:srgbClr val="E6786E"/>
      </a:accent2>
      <a:accent3>
        <a:srgbClr val="784178"/>
      </a:accent3>
      <a:accent4>
        <a:srgbClr val="3C4696"/>
      </a:accent4>
      <a:accent5>
        <a:srgbClr val="00AFC3"/>
      </a:accent5>
      <a:accent6>
        <a:srgbClr val="6EC3B9"/>
      </a:accent6>
      <a:hlink>
        <a:srgbClr val="535356"/>
      </a:hlink>
      <a:folHlink>
        <a:srgbClr val="535356"/>
      </a:folHlink>
    </a:clrScheme>
    <a:fontScheme name="FIDA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IDAL-PPT.potx" id="{CB2B98F9-D03A-472C-A094-8DDC5F98030A}" vid="{DDA5F999-381D-4461-B8BF-1EC18443426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197E478972E4DA05492AF5A386E25" ma:contentTypeVersion="1" ma:contentTypeDescription="Create a new document." ma:contentTypeScope="" ma:versionID="9e660c4b22eeb5741aec4b607570f791">
  <xsd:schema xmlns:xsd="http://www.w3.org/2001/XMLSchema" xmlns:xs="http://www.w3.org/2001/XMLSchema" xmlns:p="http://schemas.microsoft.com/office/2006/metadata/properties" xmlns:ns2="e53b061b-f234-4526-a4a7-758c1bb4ec26" targetNamespace="http://schemas.microsoft.com/office/2006/metadata/properties" ma:root="true" ma:fieldsID="7a0fd5975ec2ff973a2345f221cad0a9" ns2:_="">
    <xsd:import namespace="e53b061b-f234-4526-a4a7-758c1bb4ec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b061b-f234-4526-a4a7-758c1bb4ec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3b061b-f234-4526-a4a7-758c1bb4ec26">EANJ5WJ2F6YC-867442332-673</_dlc_DocId>
    <_dlc_DocIdUrl xmlns="e53b061b-f234-4526-a4a7-758c1bb4ec26">
      <Url>http://myfdi.fdi.ad/solutio/groupe/_layouts/DocIdRedir.aspx?ID=EANJ5WJ2F6YC-867442332-673</Url>
      <Description>EANJ5WJ2F6YC-867442332-673</Description>
    </_dlc_DocIdUrl>
  </documentManagement>
</p:properties>
</file>

<file path=customXml/itemProps1.xml><?xml version="1.0" encoding="utf-8"?>
<ds:datastoreItem xmlns:ds="http://schemas.openxmlformats.org/officeDocument/2006/customXml" ds:itemID="{F4613215-EA4D-4929-809F-EA32922D8AB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CE73D98-30EF-4783-8FD1-CA288D7DB1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E152B3-2A34-43AA-AC0F-736905B638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3b061b-f234-4526-a4a7-758c1bb4e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C94201-CE41-464A-87CC-3B81B664FD70}">
  <ds:schemaRefs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e53b061b-f234-4526-a4a7-758c1bb4ec26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Carnet de Route 12.06.2018</Template>
  <TotalTime>0</TotalTime>
  <Words>1547</Words>
  <Application>Microsoft Office PowerPoint</Application>
  <PresentationFormat>Affichage à l'écran (4:3)</PresentationFormat>
  <Paragraphs>267</Paragraphs>
  <Slides>25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Carnet de Route 12.06.2018</vt:lpstr>
      <vt:lpstr>     Former et se former  pendant la pandémie      </vt:lpstr>
      <vt:lpstr>Sommaire    </vt:lpstr>
      <vt:lpstr>Former ses salariés en activité partielle      </vt:lpstr>
      <vt:lpstr>Présentation PowerPoint</vt:lpstr>
      <vt:lpstr>Présentation PowerPoint</vt:lpstr>
      <vt:lpstr>Présentation PowerPoint</vt:lpstr>
      <vt:lpstr>Les conséquences du covid 19 pour les entreprises  </vt:lpstr>
      <vt:lpstr>Présentation PowerPoint</vt:lpstr>
      <vt:lpstr>Présentation PowerPoint</vt:lpstr>
      <vt:lpstr>Présentation PowerPoint</vt:lpstr>
      <vt:lpstr>Présentation PowerPoint</vt:lpstr>
      <vt:lpstr>2. Le cadre de la FOAD       </vt:lpstr>
      <vt:lpstr>Présentation PowerPoint</vt:lpstr>
      <vt:lpstr>Présentation PowerPoint</vt:lpstr>
      <vt:lpstr>3. L’utilisation du CPF        </vt:lpstr>
      <vt:lpstr>Présentation PowerPoint</vt:lpstr>
      <vt:lpstr>Présentation PowerPoint</vt:lpstr>
      <vt:lpstr>Présentation PowerPoint</vt:lpstr>
      <vt:lpstr>Présentation PowerPoint</vt:lpstr>
      <vt:lpstr>4. Les aides      </vt:lpstr>
      <vt:lpstr>Le fonds national emploi Formation</vt:lpstr>
      <vt:lpstr>Présentation PowerPoint</vt:lpstr>
      <vt:lpstr>Présentation PowerPoint</vt:lpstr>
      <vt:lpstr>5. Actualités et Q/R </vt:lpstr>
      <vt:lpstr>PÔLE éCONOMIE DE LA CONNAISSANCE     </vt:lpstr>
    </vt:vector>
  </TitlesOfParts>
  <Company>FIDAL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Réforme de la formation professionnelle et de l’apprentissage  « Salariés RESPONSABLES, entreprises performantes »</dc:title>
  <dc:creator>Cessio Jean Baptiste</dc:creator>
  <cp:lastModifiedBy>Parlant Cyril</cp:lastModifiedBy>
  <cp:revision>504</cp:revision>
  <cp:lastPrinted>2018-08-22T15:47:07Z</cp:lastPrinted>
  <dcterms:created xsi:type="dcterms:W3CDTF">2018-06-14T12:51:27Z</dcterms:created>
  <dcterms:modified xsi:type="dcterms:W3CDTF">2020-03-30T11:55:06Z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0x010100750197E478972E4DA05492AF5A386E25</vt:lpwstr>
  </property>
  <property fmtid="{D5CDD505-2E9C-101B-9397-08002B2CF9AE}" pid="3" name="_dlc_DocIdItemGuid">
    <vt:lpwstr>e948ca46-bcb0-420d-a4f6-9f679f164aca</vt:lpwstr>
  </property>
</Properties>
</file>