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4"/>
  </p:notesMasterIdLst>
  <p:handoutMasterIdLst>
    <p:handoutMasterId r:id="rId45"/>
  </p:handoutMasterIdLst>
  <p:sldIdLst>
    <p:sldId id="256" r:id="rId6"/>
    <p:sldId id="323" r:id="rId7"/>
    <p:sldId id="284" r:id="rId8"/>
    <p:sldId id="839" r:id="rId9"/>
    <p:sldId id="840" r:id="rId10"/>
    <p:sldId id="842" r:id="rId11"/>
    <p:sldId id="845" r:id="rId12"/>
    <p:sldId id="861" r:id="rId13"/>
    <p:sldId id="841" r:id="rId14"/>
    <p:sldId id="843" r:id="rId15"/>
    <p:sldId id="858" r:id="rId16"/>
    <p:sldId id="859" r:id="rId17"/>
    <p:sldId id="860" r:id="rId18"/>
    <p:sldId id="844" r:id="rId19"/>
    <p:sldId id="846" r:id="rId20"/>
    <p:sldId id="862" r:id="rId21"/>
    <p:sldId id="847" r:id="rId22"/>
    <p:sldId id="850" r:id="rId23"/>
    <p:sldId id="864" r:id="rId24"/>
    <p:sldId id="866" r:id="rId25"/>
    <p:sldId id="867" r:id="rId26"/>
    <p:sldId id="868" r:id="rId27"/>
    <p:sldId id="810" r:id="rId28"/>
    <p:sldId id="873" r:id="rId29"/>
    <p:sldId id="852" r:id="rId30"/>
    <p:sldId id="856" r:id="rId31"/>
    <p:sldId id="855" r:id="rId32"/>
    <p:sldId id="811" r:id="rId33"/>
    <p:sldId id="874" r:id="rId34"/>
    <p:sldId id="857" r:id="rId35"/>
    <p:sldId id="865" r:id="rId36"/>
    <p:sldId id="875" r:id="rId37"/>
    <p:sldId id="863" r:id="rId38"/>
    <p:sldId id="869" r:id="rId39"/>
    <p:sldId id="870" r:id="rId40"/>
    <p:sldId id="871" r:id="rId41"/>
    <p:sldId id="872" r:id="rId42"/>
    <p:sldId id="598" r:id="rId43"/>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668EAD7-D333-4F27-9B5E-4C7AFD929BD9}">
          <p14:sldIdLst>
            <p14:sldId id="256"/>
            <p14:sldId id="323"/>
            <p14:sldId id="284"/>
            <p14:sldId id="839"/>
            <p14:sldId id="840"/>
            <p14:sldId id="842"/>
            <p14:sldId id="845"/>
            <p14:sldId id="861"/>
            <p14:sldId id="841"/>
            <p14:sldId id="843"/>
            <p14:sldId id="858"/>
            <p14:sldId id="859"/>
            <p14:sldId id="860"/>
            <p14:sldId id="844"/>
            <p14:sldId id="846"/>
            <p14:sldId id="862"/>
            <p14:sldId id="847"/>
            <p14:sldId id="850"/>
            <p14:sldId id="864"/>
            <p14:sldId id="866"/>
            <p14:sldId id="867"/>
            <p14:sldId id="868"/>
            <p14:sldId id="810"/>
            <p14:sldId id="873"/>
            <p14:sldId id="852"/>
            <p14:sldId id="856"/>
            <p14:sldId id="855"/>
            <p14:sldId id="811"/>
            <p14:sldId id="874"/>
            <p14:sldId id="857"/>
            <p14:sldId id="865"/>
            <p14:sldId id="875"/>
            <p14:sldId id="863"/>
            <p14:sldId id="869"/>
            <p14:sldId id="870"/>
            <p14:sldId id="871"/>
            <p14:sldId id="872"/>
            <p14:sldId id="59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2">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5E8"/>
    <a:srgbClr val="BABABC"/>
    <a:srgbClr val="000000"/>
    <a:srgbClr val="96049A"/>
    <a:srgbClr val="E8E8E8"/>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15" autoAdjust="0"/>
    <p:restoredTop sz="87119" autoAdjust="0"/>
  </p:normalViewPr>
  <p:slideViewPr>
    <p:cSldViewPr snapToGrid="0">
      <p:cViewPr varScale="1">
        <p:scale>
          <a:sx n="99" d="100"/>
          <a:sy n="99" d="100"/>
        </p:scale>
        <p:origin x="-1896" y="-9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80" d="100"/>
          <a:sy n="80" d="100"/>
        </p:scale>
        <p:origin x="-2076" y="-72"/>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2829B-43A9-4A7D-894D-DFD246EF8AC2}"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fr-FR"/>
        </a:p>
      </dgm:t>
    </dgm:pt>
    <dgm:pt modelId="{6A55DA2F-94D2-47EA-96BE-0DD96F0A9B32}">
      <dgm:prSet phldrT="[Texte]"/>
      <dgm:spPr/>
      <dgm:t>
        <a:bodyPr/>
        <a:lstStyle/>
        <a:p>
          <a:r>
            <a:rPr lang="fr-FR" dirty="0" smtClean="0"/>
            <a:t>Formation générale à la sécurité</a:t>
          </a:r>
          <a:endParaRPr lang="fr-FR" dirty="0"/>
        </a:p>
      </dgm:t>
    </dgm:pt>
    <dgm:pt modelId="{8E225DBB-7B39-41ED-9714-FC5A4429A0FC}" type="parTrans" cxnId="{3F49A9E4-D0D2-4BC4-84DC-BEC9AA1B65D5}">
      <dgm:prSet/>
      <dgm:spPr/>
      <dgm:t>
        <a:bodyPr/>
        <a:lstStyle/>
        <a:p>
          <a:endParaRPr lang="fr-FR"/>
        </a:p>
      </dgm:t>
    </dgm:pt>
    <dgm:pt modelId="{AAEB5CF4-5329-4276-B18D-1AE8BB14147D}" type="sibTrans" cxnId="{3F49A9E4-D0D2-4BC4-84DC-BEC9AA1B65D5}">
      <dgm:prSet/>
      <dgm:spPr/>
      <dgm:t>
        <a:bodyPr/>
        <a:lstStyle/>
        <a:p>
          <a:endParaRPr lang="fr-FR"/>
        </a:p>
      </dgm:t>
    </dgm:pt>
    <dgm:pt modelId="{CEF75BCB-2A88-48B9-9DD4-177E8F593078}">
      <dgm:prSet phldrT="[Texte]"/>
      <dgm:spPr/>
      <dgm:t>
        <a:bodyPr/>
        <a:lstStyle/>
        <a:p>
          <a:r>
            <a:rPr lang="fr-FR" dirty="0" smtClean="0"/>
            <a:t>Formation renforcée à la sécurité</a:t>
          </a:r>
          <a:endParaRPr lang="fr-FR" dirty="0"/>
        </a:p>
      </dgm:t>
    </dgm:pt>
    <dgm:pt modelId="{8DA09C0F-B001-4C7B-949E-48F63EC9D58A}" type="parTrans" cxnId="{DC9388A5-1F8C-444B-8912-42C326A6FC76}">
      <dgm:prSet/>
      <dgm:spPr/>
      <dgm:t>
        <a:bodyPr/>
        <a:lstStyle/>
        <a:p>
          <a:endParaRPr lang="fr-FR"/>
        </a:p>
      </dgm:t>
    </dgm:pt>
    <dgm:pt modelId="{8815CF26-0F59-48C8-B92A-C2EE27F4B4A3}" type="sibTrans" cxnId="{DC9388A5-1F8C-444B-8912-42C326A6FC76}">
      <dgm:prSet/>
      <dgm:spPr/>
      <dgm:t>
        <a:bodyPr/>
        <a:lstStyle/>
        <a:p>
          <a:endParaRPr lang="fr-FR"/>
        </a:p>
      </dgm:t>
    </dgm:pt>
    <dgm:pt modelId="{3DBB4B92-E6D1-4FF2-997F-24A9C6E72CDD}">
      <dgm:prSet phldrT="[Texte]"/>
      <dgm:spPr/>
      <dgm:t>
        <a:bodyPr/>
        <a:lstStyle/>
        <a:p>
          <a:r>
            <a:rPr lang="fr-FR" dirty="0" smtClean="0"/>
            <a:t>Formation spécifique à la sécurité </a:t>
          </a:r>
        </a:p>
        <a:p>
          <a:r>
            <a:rPr lang="fr-FR" dirty="0" smtClean="0"/>
            <a:t>(Habilitation de la personne formée)</a:t>
          </a:r>
          <a:endParaRPr lang="fr-FR" dirty="0"/>
        </a:p>
      </dgm:t>
    </dgm:pt>
    <dgm:pt modelId="{A562E665-C541-47AD-A7D5-D396E90638BD}" type="parTrans" cxnId="{2A369524-DB80-4391-BEF9-0B30957AE6D4}">
      <dgm:prSet/>
      <dgm:spPr/>
      <dgm:t>
        <a:bodyPr/>
        <a:lstStyle/>
        <a:p>
          <a:endParaRPr lang="fr-FR"/>
        </a:p>
      </dgm:t>
    </dgm:pt>
    <dgm:pt modelId="{DE4DBA36-77C1-4CE4-A79F-5709AC010190}" type="sibTrans" cxnId="{2A369524-DB80-4391-BEF9-0B30957AE6D4}">
      <dgm:prSet/>
      <dgm:spPr/>
      <dgm:t>
        <a:bodyPr/>
        <a:lstStyle/>
        <a:p>
          <a:endParaRPr lang="fr-FR"/>
        </a:p>
      </dgm:t>
    </dgm:pt>
    <dgm:pt modelId="{0BFE0FEA-9BD1-4560-B13F-0041F657B7C4}" type="pres">
      <dgm:prSet presAssocID="{7612829B-43A9-4A7D-894D-DFD246EF8AC2}" presName="diagram" presStyleCnt="0">
        <dgm:presLayoutVars>
          <dgm:dir/>
          <dgm:resizeHandles val="exact"/>
        </dgm:presLayoutVars>
      </dgm:prSet>
      <dgm:spPr/>
      <dgm:t>
        <a:bodyPr/>
        <a:lstStyle/>
        <a:p>
          <a:endParaRPr lang="fr-FR"/>
        </a:p>
      </dgm:t>
    </dgm:pt>
    <dgm:pt modelId="{7FDE9E42-8AAD-4CC6-B540-BE56E23EB7A0}" type="pres">
      <dgm:prSet presAssocID="{6A55DA2F-94D2-47EA-96BE-0DD96F0A9B32}" presName="node" presStyleLbl="node1" presStyleIdx="0" presStyleCnt="3">
        <dgm:presLayoutVars>
          <dgm:bulletEnabled val="1"/>
        </dgm:presLayoutVars>
      </dgm:prSet>
      <dgm:spPr/>
      <dgm:t>
        <a:bodyPr/>
        <a:lstStyle/>
        <a:p>
          <a:endParaRPr lang="fr-FR"/>
        </a:p>
      </dgm:t>
    </dgm:pt>
    <dgm:pt modelId="{84156F41-C76E-4CE7-98D4-ED33E06C781D}" type="pres">
      <dgm:prSet presAssocID="{AAEB5CF4-5329-4276-B18D-1AE8BB14147D}" presName="sibTrans" presStyleCnt="0"/>
      <dgm:spPr/>
    </dgm:pt>
    <dgm:pt modelId="{EFD5A15D-8CD1-4E2E-9ABE-830E0BC130A1}" type="pres">
      <dgm:prSet presAssocID="{CEF75BCB-2A88-48B9-9DD4-177E8F593078}" presName="node" presStyleLbl="node1" presStyleIdx="1" presStyleCnt="3">
        <dgm:presLayoutVars>
          <dgm:bulletEnabled val="1"/>
        </dgm:presLayoutVars>
      </dgm:prSet>
      <dgm:spPr/>
      <dgm:t>
        <a:bodyPr/>
        <a:lstStyle/>
        <a:p>
          <a:endParaRPr lang="fr-FR"/>
        </a:p>
      </dgm:t>
    </dgm:pt>
    <dgm:pt modelId="{8BD7F950-749A-4186-B174-B463D6BEDA7A}" type="pres">
      <dgm:prSet presAssocID="{8815CF26-0F59-48C8-B92A-C2EE27F4B4A3}" presName="sibTrans" presStyleCnt="0"/>
      <dgm:spPr/>
    </dgm:pt>
    <dgm:pt modelId="{9D010343-A311-4F50-BE2C-E14D6E79B688}" type="pres">
      <dgm:prSet presAssocID="{3DBB4B92-E6D1-4FF2-997F-24A9C6E72CDD}" presName="node" presStyleLbl="node1" presStyleIdx="2" presStyleCnt="3">
        <dgm:presLayoutVars>
          <dgm:bulletEnabled val="1"/>
        </dgm:presLayoutVars>
      </dgm:prSet>
      <dgm:spPr/>
      <dgm:t>
        <a:bodyPr/>
        <a:lstStyle/>
        <a:p>
          <a:endParaRPr lang="fr-FR"/>
        </a:p>
      </dgm:t>
    </dgm:pt>
  </dgm:ptLst>
  <dgm:cxnLst>
    <dgm:cxn modelId="{2A369524-DB80-4391-BEF9-0B30957AE6D4}" srcId="{7612829B-43A9-4A7D-894D-DFD246EF8AC2}" destId="{3DBB4B92-E6D1-4FF2-997F-24A9C6E72CDD}" srcOrd="2" destOrd="0" parTransId="{A562E665-C541-47AD-A7D5-D396E90638BD}" sibTransId="{DE4DBA36-77C1-4CE4-A79F-5709AC010190}"/>
    <dgm:cxn modelId="{3F49A9E4-D0D2-4BC4-84DC-BEC9AA1B65D5}" srcId="{7612829B-43A9-4A7D-894D-DFD246EF8AC2}" destId="{6A55DA2F-94D2-47EA-96BE-0DD96F0A9B32}" srcOrd="0" destOrd="0" parTransId="{8E225DBB-7B39-41ED-9714-FC5A4429A0FC}" sibTransId="{AAEB5CF4-5329-4276-B18D-1AE8BB14147D}"/>
    <dgm:cxn modelId="{0B8A6F52-C2C9-484B-9884-B199E122770D}" type="presOf" srcId="{3DBB4B92-E6D1-4FF2-997F-24A9C6E72CDD}" destId="{9D010343-A311-4F50-BE2C-E14D6E79B688}" srcOrd="0" destOrd="0" presId="urn:microsoft.com/office/officeart/2005/8/layout/default"/>
    <dgm:cxn modelId="{2908C855-C18B-425E-895F-D26DF0D2A641}" type="presOf" srcId="{7612829B-43A9-4A7D-894D-DFD246EF8AC2}" destId="{0BFE0FEA-9BD1-4560-B13F-0041F657B7C4}" srcOrd="0" destOrd="0" presId="urn:microsoft.com/office/officeart/2005/8/layout/default"/>
    <dgm:cxn modelId="{DC9388A5-1F8C-444B-8912-42C326A6FC76}" srcId="{7612829B-43A9-4A7D-894D-DFD246EF8AC2}" destId="{CEF75BCB-2A88-48B9-9DD4-177E8F593078}" srcOrd="1" destOrd="0" parTransId="{8DA09C0F-B001-4C7B-949E-48F63EC9D58A}" sibTransId="{8815CF26-0F59-48C8-B92A-C2EE27F4B4A3}"/>
    <dgm:cxn modelId="{6AF2FE35-4DC7-4C11-BBCD-BC28409CD984}" type="presOf" srcId="{6A55DA2F-94D2-47EA-96BE-0DD96F0A9B32}" destId="{7FDE9E42-8AAD-4CC6-B540-BE56E23EB7A0}" srcOrd="0" destOrd="0" presId="urn:microsoft.com/office/officeart/2005/8/layout/default"/>
    <dgm:cxn modelId="{BC8AAC35-93FD-40D2-BF78-62BEBD0FB7D7}" type="presOf" srcId="{CEF75BCB-2A88-48B9-9DD4-177E8F593078}" destId="{EFD5A15D-8CD1-4E2E-9ABE-830E0BC130A1}" srcOrd="0" destOrd="0" presId="urn:microsoft.com/office/officeart/2005/8/layout/default"/>
    <dgm:cxn modelId="{0E990021-A928-419B-8B19-A24A3ABC67F2}" type="presParOf" srcId="{0BFE0FEA-9BD1-4560-B13F-0041F657B7C4}" destId="{7FDE9E42-8AAD-4CC6-B540-BE56E23EB7A0}" srcOrd="0" destOrd="0" presId="urn:microsoft.com/office/officeart/2005/8/layout/default"/>
    <dgm:cxn modelId="{0D482068-431E-4278-9E09-5AFD60E9FE81}" type="presParOf" srcId="{0BFE0FEA-9BD1-4560-B13F-0041F657B7C4}" destId="{84156F41-C76E-4CE7-98D4-ED33E06C781D}" srcOrd="1" destOrd="0" presId="urn:microsoft.com/office/officeart/2005/8/layout/default"/>
    <dgm:cxn modelId="{C9D8AE21-1309-42DB-9E78-4AFD28A4FD6C}" type="presParOf" srcId="{0BFE0FEA-9BD1-4560-B13F-0041F657B7C4}" destId="{EFD5A15D-8CD1-4E2E-9ABE-830E0BC130A1}" srcOrd="2" destOrd="0" presId="urn:microsoft.com/office/officeart/2005/8/layout/default"/>
    <dgm:cxn modelId="{732085EE-25E9-4996-9640-B682CEBAA60F}" type="presParOf" srcId="{0BFE0FEA-9BD1-4560-B13F-0041F657B7C4}" destId="{8BD7F950-749A-4186-B174-B463D6BEDA7A}" srcOrd="3" destOrd="0" presId="urn:microsoft.com/office/officeart/2005/8/layout/default"/>
    <dgm:cxn modelId="{FD27D764-9232-4B20-81BB-A10822E506C8}" type="presParOf" srcId="{0BFE0FEA-9BD1-4560-B13F-0041F657B7C4}" destId="{9D010343-A311-4F50-BE2C-E14D6E79B68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18C3B-79EE-4914-81AD-BC4D76C02834}"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fr-FR"/>
        </a:p>
      </dgm:t>
    </dgm:pt>
    <dgm:pt modelId="{1D8198E1-0B06-4DB7-9C72-D856C658B3A6}">
      <dgm:prSet/>
      <dgm:spPr/>
      <dgm:t>
        <a:bodyPr/>
        <a:lstStyle/>
        <a:p>
          <a:r>
            <a:rPr lang="fr-FR" b="1" smtClean="0"/>
            <a:t>Accident du travail ou maladie professionnelle grave</a:t>
          </a:r>
          <a:endParaRPr lang="fr-FR" b="1" dirty="0" smtClean="0"/>
        </a:p>
      </dgm:t>
    </dgm:pt>
    <dgm:pt modelId="{298EA4BF-75E0-44F5-B4A7-B9C02A53513F}" type="parTrans" cxnId="{1A1D2E53-5B92-4089-A204-8DC4E3CC8453}">
      <dgm:prSet/>
      <dgm:spPr/>
      <dgm:t>
        <a:bodyPr/>
        <a:lstStyle/>
        <a:p>
          <a:endParaRPr lang="fr-FR"/>
        </a:p>
      </dgm:t>
    </dgm:pt>
    <dgm:pt modelId="{D72C0312-9789-4807-8B6B-808954702756}" type="sibTrans" cxnId="{1A1D2E53-5B92-4089-A204-8DC4E3CC8453}">
      <dgm:prSet/>
      <dgm:spPr/>
      <dgm:t>
        <a:bodyPr/>
        <a:lstStyle/>
        <a:p>
          <a:endParaRPr lang="fr-FR"/>
        </a:p>
      </dgm:t>
    </dgm:pt>
    <dgm:pt modelId="{CFAB68D4-BDAC-4ADA-832F-E8B849A53E3D}">
      <dgm:prSet/>
      <dgm:spPr/>
      <dgm:t>
        <a:bodyPr/>
        <a:lstStyle/>
        <a:p>
          <a:r>
            <a:rPr lang="fr-FR" b="1" smtClean="0"/>
            <a:t>Création ou modification d'un poste de travail ou de technique exposant à des risques nouveaux</a:t>
          </a:r>
          <a:endParaRPr lang="fr-FR" b="1" dirty="0" smtClean="0"/>
        </a:p>
      </dgm:t>
    </dgm:pt>
    <dgm:pt modelId="{B8135FD8-43C7-43B3-9D6C-9FE1A7DC01E2}" type="parTrans" cxnId="{4AFAEE85-3928-456B-AC57-DDC27D8F6CF3}">
      <dgm:prSet/>
      <dgm:spPr/>
      <dgm:t>
        <a:bodyPr/>
        <a:lstStyle/>
        <a:p>
          <a:endParaRPr lang="fr-FR"/>
        </a:p>
      </dgm:t>
    </dgm:pt>
    <dgm:pt modelId="{36FCE345-D2AF-4BD0-AABD-88BE7E491425}" type="sibTrans" cxnId="{4AFAEE85-3928-456B-AC57-DDC27D8F6CF3}">
      <dgm:prSet/>
      <dgm:spPr/>
      <dgm:t>
        <a:bodyPr/>
        <a:lstStyle/>
        <a:p>
          <a:endParaRPr lang="fr-FR"/>
        </a:p>
      </dgm:t>
    </dgm:pt>
    <dgm:pt modelId="{AF9F0902-C5DA-47FF-A000-23B76CC4A3D3}">
      <dgm:prSet/>
      <dgm:spPr/>
      <dgm:t>
        <a:bodyPr/>
        <a:lstStyle/>
        <a:p>
          <a:r>
            <a:rPr lang="fr-FR" b="1" smtClean="0"/>
            <a:t>Modification des conditions habituelles de circulation ou d'exploitation</a:t>
          </a:r>
          <a:endParaRPr lang="fr-FR" b="1" dirty="0" smtClean="0"/>
        </a:p>
      </dgm:t>
    </dgm:pt>
    <dgm:pt modelId="{C7446AEC-C092-4CAC-A0EE-04E29A27813F}" type="parTrans" cxnId="{B4099C07-0C37-4E1E-ABBE-9E2BE1B6876E}">
      <dgm:prSet/>
      <dgm:spPr/>
      <dgm:t>
        <a:bodyPr/>
        <a:lstStyle/>
        <a:p>
          <a:endParaRPr lang="fr-FR"/>
        </a:p>
      </dgm:t>
    </dgm:pt>
    <dgm:pt modelId="{0359F4FF-94F9-46FD-9BCF-153BD0BE2AB0}" type="sibTrans" cxnId="{B4099C07-0C37-4E1E-ABBE-9E2BE1B6876E}">
      <dgm:prSet/>
      <dgm:spPr/>
      <dgm:t>
        <a:bodyPr/>
        <a:lstStyle/>
        <a:p>
          <a:endParaRPr lang="fr-FR"/>
        </a:p>
      </dgm:t>
    </dgm:pt>
    <dgm:pt modelId="{C17C75D8-E972-4116-887A-3AAF61019004}" type="pres">
      <dgm:prSet presAssocID="{79D18C3B-79EE-4914-81AD-BC4D76C02834}" presName="Name0" presStyleCnt="0">
        <dgm:presLayoutVars>
          <dgm:chMax val="7"/>
          <dgm:dir/>
          <dgm:animLvl val="lvl"/>
          <dgm:resizeHandles val="exact"/>
        </dgm:presLayoutVars>
      </dgm:prSet>
      <dgm:spPr/>
      <dgm:t>
        <a:bodyPr/>
        <a:lstStyle/>
        <a:p>
          <a:endParaRPr lang="fr-FR"/>
        </a:p>
      </dgm:t>
    </dgm:pt>
    <dgm:pt modelId="{1027CB2A-633D-4222-81BF-C01F040E82CA}" type="pres">
      <dgm:prSet presAssocID="{AF9F0902-C5DA-47FF-A000-23B76CC4A3D3}" presName="circle1" presStyleLbl="node1" presStyleIdx="0" presStyleCnt="3"/>
      <dgm:spPr/>
    </dgm:pt>
    <dgm:pt modelId="{3DEFA169-EBFB-4198-908B-7A83BC96EDB2}" type="pres">
      <dgm:prSet presAssocID="{AF9F0902-C5DA-47FF-A000-23B76CC4A3D3}" presName="space" presStyleCnt="0"/>
      <dgm:spPr/>
    </dgm:pt>
    <dgm:pt modelId="{7577AC17-2813-48C0-87D5-FE44E9D9BB05}" type="pres">
      <dgm:prSet presAssocID="{AF9F0902-C5DA-47FF-A000-23B76CC4A3D3}" presName="rect1" presStyleLbl="alignAcc1" presStyleIdx="0" presStyleCnt="3"/>
      <dgm:spPr/>
      <dgm:t>
        <a:bodyPr/>
        <a:lstStyle/>
        <a:p>
          <a:endParaRPr lang="fr-FR"/>
        </a:p>
      </dgm:t>
    </dgm:pt>
    <dgm:pt modelId="{D3E96DE7-287C-45D8-828B-5048B54B694F}" type="pres">
      <dgm:prSet presAssocID="{CFAB68D4-BDAC-4ADA-832F-E8B849A53E3D}" presName="vertSpace2" presStyleLbl="node1" presStyleIdx="0" presStyleCnt="3"/>
      <dgm:spPr/>
    </dgm:pt>
    <dgm:pt modelId="{1996BA27-0383-4510-8CE2-46011AC48A3E}" type="pres">
      <dgm:prSet presAssocID="{CFAB68D4-BDAC-4ADA-832F-E8B849A53E3D}" presName="circle2" presStyleLbl="node1" presStyleIdx="1" presStyleCnt="3"/>
      <dgm:spPr/>
    </dgm:pt>
    <dgm:pt modelId="{82841508-496C-450A-9D08-7C89D58C4151}" type="pres">
      <dgm:prSet presAssocID="{CFAB68D4-BDAC-4ADA-832F-E8B849A53E3D}" presName="rect2" presStyleLbl="alignAcc1" presStyleIdx="1" presStyleCnt="3"/>
      <dgm:spPr/>
      <dgm:t>
        <a:bodyPr/>
        <a:lstStyle/>
        <a:p>
          <a:endParaRPr lang="fr-FR"/>
        </a:p>
      </dgm:t>
    </dgm:pt>
    <dgm:pt modelId="{6E261581-589F-485A-BE30-EAEB6E105E54}" type="pres">
      <dgm:prSet presAssocID="{1D8198E1-0B06-4DB7-9C72-D856C658B3A6}" presName="vertSpace3" presStyleLbl="node1" presStyleIdx="1" presStyleCnt="3"/>
      <dgm:spPr/>
    </dgm:pt>
    <dgm:pt modelId="{EB1681A0-9E40-43FD-B6B4-4573F7082E38}" type="pres">
      <dgm:prSet presAssocID="{1D8198E1-0B06-4DB7-9C72-D856C658B3A6}" presName="circle3" presStyleLbl="node1" presStyleIdx="2" presStyleCnt="3"/>
      <dgm:spPr/>
    </dgm:pt>
    <dgm:pt modelId="{DAD13465-9C6D-4F91-8601-81553F608397}" type="pres">
      <dgm:prSet presAssocID="{1D8198E1-0B06-4DB7-9C72-D856C658B3A6}" presName="rect3" presStyleLbl="alignAcc1" presStyleIdx="2" presStyleCnt="3"/>
      <dgm:spPr/>
      <dgm:t>
        <a:bodyPr/>
        <a:lstStyle/>
        <a:p>
          <a:endParaRPr lang="fr-FR"/>
        </a:p>
      </dgm:t>
    </dgm:pt>
    <dgm:pt modelId="{77A8E19F-698E-48BD-AA6F-BC3673717B06}" type="pres">
      <dgm:prSet presAssocID="{AF9F0902-C5DA-47FF-A000-23B76CC4A3D3}" presName="rect1ParTxNoCh" presStyleLbl="alignAcc1" presStyleIdx="2" presStyleCnt="3">
        <dgm:presLayoutVars>
          <dgm:chMax val="1"/>
          <dgm:bulletEnabled val="1"/>
        </dgm:presLayoutVars>
      </dgm:prSet>
      <dgm:spPr/>
      <dgm:t>
        <a:bodyPr/>
        <a:lstStyle/>
        <a:p>
          <a:endParaRPr lang="fr-FR"/>
        </a:p>
      </dgm:t>
    </dgm:pt>
    <dgm:pt modelId="{E7D2D080-B08F-416F-A34C-18E7D33B3582}" type="pres">
      <dgm:prSet presAssocID="{CFAB68D4-BDAC-4ADA-832F-E8B849A53E3D}" presName="rect2ParTxNoCh" presStyleLbl="alignAcc1" presStyleIdx="2" presStyleCnt="3">
        <dgm:presLayoutVars>
          <dgm:chMax val="1"/>
          <dgm:bulletEnabled val="1"/>
        </dgm:presLayoutVars>
      </dgm:prSet>
      <dgm:spPr/>
      <dgm:t>
        <a:bodyPr/>
        <a:lstStyle/>
        <a:p>
          <a:endParaRPr lang="fr-FR"/>
        </a:p>
      </dgm:t>
    </dgm:pt>
    <dgm:pt modelId="{4DD209E1-DEF4-449B-963D-292451A47A0E}" type="pres">
      <dgm:prSet presAssocID="{1D8198E1-0B06-4DB7-9C72-D856C658B3A6}" presName="rect3ParTxNoCh" presStyleLbl="alignAcc1" presStyleIdx="2" presStyleCnt="3">
        <dgm:presLayoutVars>
          <dgm:chMax val="1"/>
          <dgm:bulletEnabled val="1"/>
        </dgm:presLayoutVars>
      </dgm:prSet>
      <dgm:spPr/>
      <dgm:t>
        <a:bodyPr/>
        <a:lstStyle/>
        <a:p>
          <a:endParaRPr lang="fr-FR"/>
        </a:p>
      </dgm:t>
    </dgm:pt>
  </dgm:ptLst>
  <dgm:cxnLst>
    <dgm:cxn modelId="{B4099C07-0C37-4E1E-ABBE-9E2BE1B6876E}" srcId="{79D18C3B-79EE-4914-81AD-BC4D76C02834}" destId="{AF9F0902-C5DA-47FF-A000-23B76CC4A3D3}" srcOrd="0" destOrd="0" parTransId="{C7446AEC-C092-4CAC-A0EE-04E29A27813F}" sibTransId="{0359F4FF-94F9-46FD-9BCF-153BD0BE2AB0}"/>
    <dgm:cxn modelId="{541A7C60-2FE7-4936-AE4C-B19FC1D0796F}" type="presOf" srcId="{79D18C3B-79EE-4914-81AD-BC4D76C02834}" destId="{C17C75D8-E972-4116-887A-3AAF61019004}" srcOrd="0" destOrd="0" presId="urn:microsoft.com/office/officeart/2005/8/layout/target3"/>
    <dgm:cxn modelId="{5537070E-9324-4017-BCDE-D8A202CC2E1F}" type="presOf" srcId="{1D8198E1-0B06-4DB7-9C72-D856C658B3A6}" destId="{DAD13465-9C6D-4F91-8601-81553F608397}" srcOrd="0" destOrd="0" presId="urn:microsoft.com/office/officeart/2005/8/layout/target3"/>
    <dgm:cxn modelId="{B3E52D93-B963-4AB1-AAEF-4275D22BDAF6}" type="presOf" srcId="{CFAB68D4-BDAC-4ADA-832F-E8B849A53E3D}" destId="{82841508-496C-450A-9D08-7C89D58C4151}" srcOrd="0" destOrd="0" presId="urn:microsoft.com/office/officeart/2005/8/layout/target3"/>
    <dgm:cxn modelId="{676E8C4E-4D9F-4FBA-BA90-32CA775F92DC}" type="presOf" srcId="{1D8198E1-0B06-4DB7-9C72-D856C658B3A6}" destId="{4DD209E1-DEF4-449B-963D-292451A47A0E}" srcOrd="1" destOrd="0" presId="urn:microsoft.com/office/officeart/2005/8/layout/target3"/>
    <dgm:cxn modelId="{7D1984BF-BAF2-4ECB-B47E-1B14BC9834F1}" type="presOf" srcId="{CFAB68D4-BDAC-4ADA-832F-E8B849A53E3D}" destId="{E7D2D080-B08F-416F-A34C-18E7D33B3582}" srcOrd="1" destOrd="0" presId="urn:microsoft.com/office/officeart/2005/8/layout/target3"/>
    <dgm:cxn modelId="{4AFAEE85-3928-456B-AC57-DDC27D8F6CF3}" srcId="{79D18C3B-79EE-4914-81AD-BC4D76C02834}" destId="{CFAB68D4-BDAC-4ADA-832F-E8B849A53E3D}" srcOrd="1" destOrd="0" parTransId="{B8135FD8-43C7-43B3-9D6C-9FE1A7DC01E2}" sibTransId="{36FCE345-D2AF-4BD0-AABD-88BE7E491425}"/>
    <dgm:cxn modelId="{446C369D-B647-424F-ABED-00ADF2F5E595}" type="presOf" srcId="{AF9F0902-C5DA-47FF-A000-23B76CC4A3D3}" destId="{77A8E19F-698E-48BD-AA6F-BC3673717B06}" srcOrd="1" destOrd="0" presId="urn:microsoft.com/office/officeart/2005/8/layout/target3"/>
    <dgm:cxn modelId="{1A1D2E53-5B92-4089-A204-8DC4E3CC8453}" srcId="{79D18C3B-79EE-4914-81AD-BC4D76C02834}" destId="{1D8198E1-0B06-4DB7-9C72-D856C658B3A6}" srcOrd="2" destOrd="0" parTransId="{298EA4BF-75E0-44F5-B4A7-B9C02A53513F}" sibTransId="{D72C0312-9789-4807-8B6B-808954702756}"/>
    <dgm:cxn modelId="{224A9BE6-D6A4-44CC-8DF9-A4869766854D}" type="presOf" srcId="{AF9F0902-C5DA-47FF-A000-23B76CC4A3D3}" destId="{7577AC17-2813-48C0-87D5-FE44E9D9BB05}" srcOrd="0" destOrd="0" presId="urn:microsoft.com/office/officeart/2005/8/layout/target3"/>
    <dgm:cxn modelId="{E32BD2E5-D2ED-4B46-A4F9-69D88BE6719D}" type="presParOf" srcId="{C17C75D8-E972-4116-887A-3AAF61019004}" destId="{1027CB2A-633D-4222-81BF-C01F040E82CA}" srcOrd="0" destOrd="0" presId="urn:microsoft.com/office/officeart/2005/8/layout/target3"/>
    <dgm:cxn modelId="{B401183B-E177-4C17-84B0-63C2E050FF3F}" type="presParOf" srcId="{C17C75D8-E972-4116-887A-3AAF61019004}" destId="{3DEFA169-EBFB-4198-908B-7A83BC96EDB2}" srcOrd="1" destOrd="0" presId="urn:microsoft.com/office/officeart/2005/8/layout/target3"/>
    <dgm:cxn modelId="{671E479C-CC77-40B9-BAA7-E89C38604C95}" type="presParOf" srcId="{C17C75D8-E972-4116-887A-3AAF61019004}" destId="{7577AC17-2813-48C0-87D5-FE44E9D9BB05}" srcOrd="2" destOrd="0" presId="urn:microsoft.com/office/officeart/2005/8/layout/target3"/>
    <dgm:cxn modelId="{59759BFE-F1D7-4CFE-9F59-096299C013B5}" type="presParOf" srcId="{C17C75D8-E972-4116-887A-3AAF61019004}" destId="{D3E96DE7-287C-45D8-828B-5048B54B694F}" srcOrd="3" destOrd="0" presId="urn:microsoft.com/office/officeart/2005/8/layout/target3"/>
    <dgm:cxn modelId="{FC499E43-780E-4B28-A715-0EF2D8D29ACD}" type="presParOf" srcId="{C17C75D8-E972-4116-887A-3AAF61019004}" destId="{1996BA27-0383-4510-8CE2-46011AC48A3E}" srcOrd="4" destOrd="0" presId="urn:microsoft.com/office/officeart/2005/8/layout/target3"/>
    <dgm:cxn modelId="{56F0EB9B-7B20-45ED-B1D2-6645A8DFE5F7}" type="presParOf" srcId="{C17C75D8-E972-4116-887A-3AAF61019004}" destId="{82841508-496C-450A-9D08-7C89D58C4151}" srcOrd="5" destOrd="0" presId="urn:microsoft.com/office/officeart/2005/8/layout/target3"/>
    <dgm:cxn modelId="{00958AD2-6EFA-454B-A6FF-33C039783654}" type="presParOf" srcId="{C17C75D8-E972-4116-887A-3AAF61019004}" destId="{6E261581-589F-485A-BE30-EAEB6E105E54}" srcOrd="6" destOrd="0" presId="urn:microsoft.com/office/officeart/2005/8/layout/target3"/>
    <dgm:cxn modelId="{A803FD6D-3AF5-4838-98DA-25A6BDB920DD}" type="presParOf" srcId="{C17C75D8-E972-4116-887A-3AAF61019004}" destId="{EB1681A0-9E40-43FD-B6B4-4573F7082E38}" srcOrd="7" destOrd="0" presId="urn:microsoft.com/office/officeart/2005/8/layout/target3"/>
    <dgm:cxn modelId="{C5AE7D7E-0822-4DFF-8AFD-A5D632F5038F}" type="presParOf" srcId="{C17C75D8-E972-4116-887A-3AAF61019004}" destId="{DAD13465-9C6D-4F91-8601-81553F608397}" srcOrd="8" destOrd="0" presId="urn:microsoft.com/office/officeart/2005/8/layout/target3"/>
    <dgm:cxn modelId="{E96E5E6E-D905-4240-8789-ECD291363D9C}" type="presParOf" srcId="{C17C75D8-E972-4116-887A-3AAF61019004}" destId="{77A8E19F-698E-48BD-AA6F-BC3673717B06}" srcOrd="9" destOrd="0" presId="urn:microsoft.com/office/officeart/2005/8/layout/target3"/>
    <dgm:cxn modelId="{4750275F-6DC8-4A9F-B8F3-E54D489E0694}" type="presParOf" srcId="{C17C75D8-E972-4116-887A-3AAF61019004}" destId="{E7D2D080-B08F-416F-A34C-18E7D33B3582}" srcOrd="10" destOrd="0" presId="urn:microsoft.com/office/officeart/2005/8/layout/target3"/>
    <dgm:cxn modelId="{77259A14-2EAF-48D5-B082-9AA013E830AF}" type="presParOf" srcId="{C17C75D8-E972-4116-887A-3AAF61019004}" destId="{4DD209E1-DEF4-449B-963D-292451A47A0E}"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E3A264-7647-4B29-88C6-FFF3D526E02E}" type="doc">
      <dgm:prSet loTypeId="urn:microsoft.com/office/officeart/2005/8/layout/cycle8" loCatId="cycle" qsTypeId="urn:microsoft.com/office/officeart/2005/8/quickstyle/simple1" qsCatId="simple" csTypeId="urn:microsoft.com/office/officeart/2005/8/colors/accent2_3" csCatId="accent2" phldr="1"/>
      <dgm:spPr/>
    </dgm:pt>
    <dgm:pt modelId="{34CDBF83-16BA-44EE-A24C-096D3E9C137B}">
      <dgm:prSet custT="1"/>
      <dgm:spPr/>
      <dgm:t>
        <a:bodyPr/>
        <a:lstStyle/>
        <a:p>
          <a:r>
            <a:rPr lang="fr-FR" sz="1600" dirty="0" smtClean="0"/>
            <a:t>Le CSE est consulté sur les programmes de </a:t>
          </a:r>
          <a:r>
            <a:rPr lang="fr-FR" sz="1600" b="1" dirty="0" smtClean="0"/>
            <a:t>formation </a:t>
          </a:r>
          <a:r>
            <a:rPr lang="fr-FR" sz="1600" dirty="0" smtClean="0"/>
            <a:t>et veille à leur mise en œuvre effective (article L. 4141-3</a:t>
          </a:r>
          <a:r>
            <a:rPr lang="fr-FR" sz="900" dirty="0" smtClean="0"/>
            <a:t>)</a:t>
          </a:r>
          <a:endParaRPr lang="fr-FR" sz="900" dirty="0"/>
        </a:p>
      </dgm:t>
    </dgm:pt>
    <dgm:pt modelId="{C8171595-4FB2-4E2C-83F2-A4D66F33637D}" type="parTrans" cxnId="{A50CA10A-A157-419E-B27A-E9BF5723ACE3}">
      <dgm:prSet/>
      <dgm:spPr/>
      <dgm:t>
        <a:bodyPr/>
        <a:lstStyle/>
        <a:p>
          <a:endParaRPr lang="fr-FR"/>
        </a:p>
      </dgm:t>
    </dgm:pt>
    <dgm:pt modelId="{95E95EB6-2E18-4196-8B84-EAA5C94BA155}" type="sibTrans" cxnId="{A50CA10A-A157-419E-B27A-E9BF5723ACE3}">
      <dgm:prSet/>
      <dgm:spPr/>
      <dgm:t>
        <a:bodyPr/>
        <a:lstStyle/>
        <a:p>
          <a:endParaRPr lang="fr-FR"/>
        </a:p>
      </dgm:t>
    </dgm:pt>
    <dgm:pt modelId="{1F4E4572-A0C2-4622-95AD-72CE8D88798C}">
      <dgm:prSet custT="1"/>
      <dgm:spPr/>
      <dgm:t>
        <a:bodyPr/>
        <a:lstStyle/>
        <a:p>
          <a:r>
            <a:rPr lang="fr-FR" sz="1400" dirty="0" smtClean="0"/>
            <a:t>Le </a:t>
          </a:r>
          <a:r>
            <a:rPr lang="fr-FR" sz="1400" b="1" dirty="0" smtClean="0"/>
            <a:t>financement</a:t>
          </a:r>
          <a:r>
            <a:rPr lang="fr-FR" sz="1400" dirty="0" smtClean="0"/>
            <a:t> des actions de formation à la sécurité </a:t>
          </a:r>
          <a:r>
            <a:rPr lang="fr-FR" sz="1400" b="1" dirty="0" smtClean="0"/>
            <a:t>est à la charge de l'employeur </a:t>
          </a:r>
          <a:r>
            <a:rPr lang="fr-FR" sz="1400" dirty="0" smtClean="0"/>
            <a:t>(article L. 4141-4)</a:t>
          </a:r>
          <a:endParaRPr lang="fr-FR" sz="1400" dirty="0"/>
        </a:p>
      </dgm:t>
    </dgm:pt>
    <dgm:pt modelId="{5E191771-EBA3-43C9-9CD5-923FCACA4EF3}" type="parTrans" cxnId="{5C6FDD38-B337-4F85-A5BB-9DE6642D7F86}">
      <dgm:prSet/>
      <dgm:spPr/>
      <dgm:t>
        <a:bodyPr/>
        <a:lstStyle/>
        <a:p>
          <a:endParaRPr lang="fr-FR"/>
        </a:p>
      </dgm:t>
    </dgm:pt>
    <dgm:pt modelId="{6502E58E-991F-4F95-AB74-0075ED9CD5B8}" type="sibTrans" cxnId="{5C6FDD38-B337-4F85-A5BB-9DE6642D7F86}">
      <dgm:prSet/>
      <dgm:spPr/>
      <dgm:t>
        <a:bodyPr/>
        <a:lstStyle/>
        <a:p>
          <a:endParaRPr lang="fr-FR"/>
        </a:p>
      </dgm:t>
    </dgm:pt>
    <dgm:pt modelId="{4C5F0FF3-AE37-458C-B9D6-2CA0FD0BEFAA}">
      <dgm:prSet custT="1"/>
      <dgm:spPr/>
      <dgm:t>
        <a:bodyPr/>
        <a:lstStyle/>
        <a:p>
          <a:pPr algn="ctr"/>
          <a:r>
            <a:rPr lang="fr-FR" sz="1600" dirty="0" smtClean="0"/>
            <a:t>A défaut, l’employeur est passible de</a:t>
          </a:r>
          <a:endParaRPr lang="fr-FR" sz="1600" dirty="0"/>
        </a:p>
      </dgm:t>
    </dgm:pt>
    <dgm:pt modelId="{CEED91C6-EED5-4AA4-8F9C-8C86DAF860A6}" type="parTrans" cxnId="{20A7679B-A5BF-4D7D-9AC9-3BFBBDFB4908}">
      <dgm:prSet/>
      <dgm:spPr/>
      <dgm:t>
        <a:bodyPr/>
        <a:lstStyle/>
        <a:p>
          <a:endParaRPr lang="fr-FR"/>
        </a:p>
      </dgm:t>
    </dgm:pt>
    <dgm:pt modelId="{08BA6D7A-37BC-4CD4-A5E2-65BBD8E5FD8C}" type="sibTrans" cxnId="{20A7679B-A5BF-4D7D-9AC9-3BFBBDFB4908}">
      <dgm:prSet/>
      <dgm:spPr/>
      <dgm:t>
        <a:bodyPr/>
        <a:lstStyle/>
        <a:p>
          <a:endParaRPr lang="fr-FR"/>
        </a:p>
      </dgm:t>
    </dgm:pt>
    <dgm:pt modelId="{956FDDB9-87A5-4973-A73C-7274E974F267}">
      <dgm:prSet custT="1"/>
      <dgm:spPr/>
      <dgm:t>
        <a:bodyPr/>
        <a:lstStyle/>
        <a:p>
          <a:pPr algn="ctr"/>
          <a:r>
            <a:rPr lang="fr-FR" sz="1200" dirty="0" smtClean="0"/>
            <a:t>Sanctions civiles </a:t>
          </a:r>
          <a:endParaRPr lang="fr-FR" sz="1200" dirty="0"/>
        </a:p>
      </dgm:t>
    </dgm:pt>
    <dgm:pt modelId="{144B1F2D-E083-4D02-8A9B-4749E430E096}" type="parTrans" cxnId="{5F04646F-5E1A-4D4D-A191-96819903E989}">
      <dgm:prSet/>
      <dgm:spPr/>
      <dgm:t>
        <a:bodyPr/>
        <a:lstStyle/>
        <a:p>
          <a:endParaRPr lang="fr-FR"/>
        </a:p>
      </dgm:t>
    </dgm:pt>
    <dgm:pt modelId="{6A1ADCC4-EB4C-4187-A8BA-C81EFE77ED7A}" type="sibTrans" cxnId="{5F04646F-5E1A-4D4D-A191-96819903E989}">
      <dgm:prSet/>
      <dgm:spPr/>
      <dgm:t>
        <a:bodyPr/>
        <a:lstStyle/>
        <a:p>
          <a:endParaRPr lang="fr-FR"/>
        </a:p>
      </dgm:t>
    </dgm:pt>
    <dgm:pt modelId="{36F2AC76-4ABF-4E3B-A5B5-08C15FC2015C}">
      <dgm:prSet custT="1"/>
      <dgm:spPr/>
      <dgm:t>
        <a:bodyPr/>
        <a:lstStyle/>
        <a:p>
          <a:pPr algn="ctr"/>
          <a:r>
            <a:rPr lang="fr-FR" sz="1200" dirty="0" smtClean="0"/>
            <a:t>Sanctions pénales </a:t>
          </a:r>
          <a:endParaRPr lang="fr-FR" sz="1200" dirty="0"/>
        </a:p>
      </dgm:t>
    </dgm:pt>
    <dgm:pt modelId="{C61F7275-EDCE-48DF-BCF7-3A411179C0E0}" type="parTrans" cxnId="{C4DF68AB-58EB-4D5C-ACAC-5B9DA7856D4D}">
      <dgm:prSet/>
      <dgm:spPr/>
      <dgm:t>
        <a:bodyPr/>
        <a:lstStyle/>
        <a:p>
          <a:endParaRPr lang="fr-FR"/>
        </a:p>
      </dgm:t>
    </dgm:pt>
    <dgm:pt modelId="{7245F44B-A6DF-4955-A392-24DC4063723B}" type="sibTrans" cxnId="{C4DF68AB-58EB-4D5C-ACAC-5B9DA7856D4D}">
      <dgm:prSet/>
      <dgm:spPr/>
      <dgm:t>
        <a:bodyPr/>
        <a:lstStyle/>
        <a:p>
          <a:endParaRPr lang="fr-FR"/>
        </a:p>
      </dgm:t>
    </dgm:pt>
    <dgm:pt modelId="{04642182-57D3-4BEA-B319-60D51FD69368}" type="pres">
      <dgm:prSet presAssocID="{F7E3A264-7647-4B29-88C6-FFF3D526E02E}" presName="compositeShape" presStyleCnt="0">
        <dgm:presLayoutVars>
          <dgm:chMax val="7"/>
          <dgm:dir/>
          <dgm:resizeHandles val="exact"/>
        </dgm:presLayoutVars>
      </dgm:prSet>
      <dgm:spPr/>
    </dgm:pt>
    <dgm:pt modelId="{096BE7E8-5D21-4F5B-91E5-837F7672B8CC}" type="pres">
      <dgm:prSet presAssocID="{F7E3A264-7647-4B29-88C6-FFF3D526E02E}" presName="wedge1" presStyleLbl="node1" presStyleIdx="0" presStyleCnt="3" custScaleX="100273" custScaleY="99725"/>
      <dgm:spPr/>
      <dgm:t>
        <a:bodyPr/>
        <a:lstStyle/>
        <a:p>
          <a:endParaRPr lang="fr-FR"/>
        </a:p>
      </dgm:t>
    </dgm:pt>
    <dgm:pt modelId="{95B14EA7-5492-400E-9CC7-941AEAA43EF5}" type="pres">
      <dgm:prSet presAssocID="{F7E3A264-7647-4B29-88C6-FFF3D526E02E}" presName="dummy1a" presStyleCnt="0"/>
      <dgm:spPr/>
    </dgm:pt>
    <dgm:pt modelId="{5DC62CF1-B8BA-4A78-BEBF-E28B929337BC}" type="pres">
      <dgm:prSet presAssocID="{F7E3A264-7647-4B29-88C6-FFF3D526E02E}" presName="dummy1b" presStyleCnt="0"/>
      <dgm:spPr/>
    </dgm:pt>
    <dgm:pt modelId="{D12850E4-2981-4937-801C-119F460FFA20}" type="pres">
      <dgm:prSet presAssocID="{F7E3A264-7647-4B29-88C6-FFF3D526E02E}" presName="wedge1Tx" presStyleLbl="node1" presStyleIdx="0" presStyleCnt="3">
        <dgm:presLayoutVars>
          <dgm:chMax val="0"/>
          <dgm:chPref val="0"/>
          <dgm:bulletEnabled val="1"/>
        </dgm:presLayoutVars>
      </dgm:prSet>
      <dgm:spPr/>
      <dgm:t>
        <a:bodyPr/>
        <a:lstStyle/>
        <a:p>
          <a:endParaRPr lang="fr-FR"/>
        </a:p>
      </dgm:t>
    </dgm:pt>
    <dgm:pt modelId="{6A56785D-C6D5-4778-AC92-1268DAB3A1BC}" type="pres">
      <dgm:prSet presAssocID="{F7E3A264-7647-4B29-88C6-FFF3D526E02E}" presName="wedge2" presStyleLbl="node1" presStyleIdx="1" presStyleCnt="3"/>
      <dgm:spPr/>
      <dgm:t>
        <a:bodyPr/>
        <a:lstStyle/>
        <a:p>
          <a:endParaRPr lang="fr-FR"/>
        </a:p>
      </dgm:t>
    </dgm:pt>
    <dgm:pt modelId="{BF1068C0-4CAB-4EC0-B652-C7FD63503C5B}" type="pres">
      <dgm:prSet presAssocID="{F7E3A264-7647-4B29-88C6-FFF3D526E02E}" presName="dummy2a" presStyleCnt="0"/>
      <dgm:spPr/>
    </dgm:pt>
    <dgm:pt modelId="{3B68C85A-97F2-4C65-BCF7-F8078C8AD644}" type="pres">
      <dgm:prSet presAssocID="{F7E3A264-7647-4B29-88C6-FFF3D526E02E}" presName="dummy2b" presStyleCnt="0"/>
      <dgm:spPr/>
    </dgm:pt>
    <dgm:pt modelId="{8DE0664B-D61E-4F68-B165-5A0C872BCB7B}" type="pres">
      <dgm:prSet presAssocID="{F7E3A264-7647-4B29-88C6-FFF3D526E02E}" presName="wedge2Tx" presStyleLbl="node1" presStyleIdx="1" presStyleCnt="3">
        <dgm:presLayoutVars>
          <dgm:chMax val="0"/>
          <dgm:chPref val="0"/>
          <dgm:bulletEnabled val="1"/>
        </dgm:presLayoutVars>
      </dgm:prSet>
      <dgm:spPr/>
      <dgm:t>
        <a:bodyPr/>
        <a:lstStyle/>
        <a:p>
          <a:endParaRPr lang="fr-FR"/>
        </a:p>
      </dgm:t>
    </dgm:pt>
    <dgm:pt modelId="{AD3417E6-67C3-4FAE-BC05-2ED15DD7CA40}" type="pres">
      <dgm:prSet presAssocID="{F7E3A264-7647-4B29-88C6-FFF3D526E02E}" presName="wedge3" presStyleLbl="node1" presStyleIdx="2" presStyleCnt="3"/>
      <dgm:spPr/>
      <dgm:t>
        <a:bodyPr/>
        <a:lstStyle/>
        <a:p>
          <a:endParaRPr lang="fr-FR"/>
        </a:p>
      </dgm:t>
    </dgm:pt>
    <dgm:pt modelId="{66FE7649-1EF6-4682-80A4-1DD1FE219121}" type="pres">
      <dgm:prSet presAssocID="{F7E3A264-7647-4B29-88C6-FFF3D526E02E}" presName="dummy3a" presStyleCnt="0"/>
      <dgm:spPr/>
    </dgm:pt>
    <dgm:pt modelId="{A727DCCC-C51B-4938-83AD-53894CD58D8C}" type="pres">
      <dgm:prSet presAssocID="{F7E3A264-7647-4B29-88C6-FFF3D526E02E}" presName="dummy3b" presStyleCnt="0"/>
      <dgm:spPr/>
    </dgm:pt>
    <dgm:pt modelId="{4E144091-415A-460B-9362-9B2217B43FB8}" type="pres">
      <dgm:prSet presAssocID="{F7E3A264-7647-4B29-88C6-FFF3D526E02E}" presName="wedge3Tx" presStyleLbl="node1" presStyleIdx="2" presStyleCnt="3">
        <dgm:presLayoutVars>
          <dgm:chMax val="0"/>
          <dgm:chPref val="0"/>
          <dgm:bulletEnabled val="1"/>
        </dgm:presLayoutVars>
      </dgm:prSet>
      <dgm:spPr/>
      <dgm:t>
        <a:bodyPr/>
        <a:lstStyle/>
        <a:p>
          <a:endParaRPr lang="fr-FR"/>
        </a:p>
      </dgm:t>
    </dgm:pt>
    <dgm:pt modelId="{6E52025E-F882-4928-8A90-D059FF77E3F7}" type="pres">
      <dgm:prSet presAssocID="{6502E58E-991F-4F95-AB74-0075ED9CD5B8}" presName="arrowWedge1" presStyleLbl="fgSibTrans2D1" presStyleIdx="0" presStyleCnt="3"/>
      <dgm:spPr/>
    </dgm:pt>
    <dgm:pt modelId="{0ADEBE83-B153-4360-A6A3-0676DEBB1D48}" type="pres">
      <dgm:prSet presAssocID="{08BA6D7A-37BC-4CD4-A5E2-65BBD8E5FD8C}" presName="arrowWedge2" presStyleLbl="fgSibTrans2D1" presStyleIdx="1" presStyleCnt="3" custLinFactNeighborX="498" custLinFactNeighborY="3065"/>
      <dgm:spPr/>
    </dgm:pt>
    <dgm:pt modelId="{6FEED8F9-E8B2-420C-AB1D-FA420B0BF095}" type="pres">
      <dgm:prSet presAssocID="{95E95EB6-2E18-4196-8B84-EAA5C94BA155}" presName="arrowWedge3" presStyleLbl="fgSibTrans2D1" presStyleIdx="2" presStyleCnt="3" custLinFactNeighborX="-149" custLinFactNeighborY="-583"/>
      <dgm:spPr/>
    </dgm:pt>
  </dgm:ptLst>
  <dgm:cxnLst>
    <dgm:cxn modelId="{54FAD665-0E9D-4550-88B7-DE977CEE6C88}" type="presOf" srcId="{1F4E4572-A0C2-4622-95AD-72CE8D88798C}" destId="{D12850E4-2981-4937-801C-119F460FFA20}" srcOrd="1" destOrd="0" presId="urn:microsoft.com/office/officeart/2005/8/layout/cycle8"/>
    <dgm:cxn modelId="{9B9A6BC3-C4AB-43E1-A35F-CC09D10FB0A2}" type="presOf" srcId="{34CDBF83-16BA-44EE-A24C-096D3E9C137B}" destId="{AD3417E6-67C3-4FAE-BC05-2ED15DD7CA40}" srcOrd="0" destOrd="0" presId="urn:microsoft.com/office/officeart/2005/8/layout/cycle8"/>
    <dgm:cxn modelId="{A50CA10A-A157-419E-B27A-E9BF5723ACE3}" srcId="{F7E3A264-7647-4B29-88C6-FFF3D526E02E}" destId="{34CDBF83-16BA-44EE-A24C-096D3E9C137B}" srcOrd="2" destOrd="0" parTransId="{C8171595-4FB2-4E2C-83F2-A4D66F33637D}" sibTransId="{95E95EB6-2E18-4196-8B84-EAA5C94BA155}"/>
    <dgm:cxn modelId="{0C041788-9EBF-4540-8C47-0B725F5194A2}" type="presOf" srcId="{36F2AC76-4ABF-4E3B-A5B5-08C15FC2015C}" destId="{8DE0664B-D61E-4F68-B165-5A0C872BCB7B}" srcOrd="1" destOrd="2" presId="urn:microsoft.com/office/officeart/2005/8/layout/cycle8"/>
    <dgm:cxn modelId="{5C6FDD38-B337-4F85-A5BB-9DE6642D7F86}" srcId="{F7E3A264-7647-4B29-88C6-FFF3D526E02E}" destId="{1F4E4572-A0C2-4622-95AD-72CE8D88798C}" srcOrd="0" destOrd="0" parTransId="{5E191771-EBA3-43C9-9CD5-923FCACA4EF3}" sibTransId="{6502E58E-991F-4F95-AB74-0075ED9CD5B8}"/>
    <dgm:cxn modelId="{38565317-5747-48A1-AFC6-0AD74FE6E81D}" type="presOf" srcId="{4C5F0FF3-AE37-458C-B9D6-2CA0FD0BEFAA}" destId="{6A56785D-C6D5-4778-AC92-1268DAB3A1BC}" srcOrd="0" destOrd="0" presId="urn:microsoft.com/office/officeart/2005/8/layout/cycle8"/>
    <dgm:cxn modelId="{20A7679B-A5BF-4D7D-9AC9-3BFBBDFB4908}" srcId="{F7E3A264-7647-4B29-88C6-FFF3D526E02E}" destId="{4C5F0FF3-AE37-458C-B9D6-2CA0FD0BEFAA}" srcOrd="1" destOrd="0" parTransId="{CEED91C6-EED5-4AA4-8F9C-8C86DAF860A6}" sibTransId="{08BA6D7A-37BC-4CD4-A5E2-65BBD8E5FD8C}"/>
    <dgm:cxn modelId="{C4DF68AB-58EB-4D5C-ACAC-5B9DA7856D4D}" srcId="{4C5F0FF3-AE37-458C-B9D6-2CA0FD0BEFAA}" destId="{36F2AC76-4ABF-4E3B-A5B5-08C15FC2015C}" srcOrd="1" destOrd="0" parTransId="{C61F7275-EDCE-48DF-BCF7-3A411179C0E0}" sibTransId="{7245F44B-A6DF-4955-A392-24DC4063723B}"/>
    <dgm:cxn modelId="{5F04646F-5E1A-4D4D-A191-96819903E989}" srcId="{4C5F0FF3-AE37-458C-B9D6-2CA0FD0BEFAA}" destId="{956FDDB9-87A5-4973-A73C-7274E974F267}" srcOrd="0" destOrd="0" parTransId="{144B1F2D-E083-4D02-8A9B-4749E430E096}" sibTransId="{6A1ADCC4-EB4C-4187-A8BA-C81EFE77ED7A}"/>
    <dgm:cxn modelId="{964E65AD-C570-439C-9181-1B229E79B4BF}" type="presOf" srcId="{1F4E4572-A0C2-4622-95AD-72CE8D88798C}" destId="{096BE7E8-5D21-4F5B-91E5-837F7672B8CC}" srcOrd="0" destOrd="0" presId="urn:microsoft.com/office/officeart/2005/8/layout/cycle8"/>
    <dgm:cxn modelId="{700F7ED6-C17B-4993-9C8C-0D66A3E5A036}" type="presOf" srcId="{956FDDB9-87A5-4973-A73C-7274E974F267}" destId="{6A56785D-C6D5-4778-AC92-1268DAB3A1BC}" srcOrd="0" destOrd="1" presId="urn:microsoft.com/office/officeart/2005/8/layout/cycle8"/>
    <dgm:cxn modelId="{0CD576F5-64BB-41F0-B0D9-C8FAB6A53555}" type="presOf" srcId="{4C5F0FF3-AE37-458C-B9D6-2CA0FD0BEFAA}" destId="{8DE0664B-D61E-4F68-B165-5A0C872BCB7B}" srcOrd="1" destOrd="0" presId="urn:microsoft.com/office/officeart/2005/8/layout/cycle8"/>
    <dgm:cxn modelId="{8B4F84EA-6723-4C6A-8983-D6537D968ED9}" type="presOf" srcId="{F7E3A264-7647-4B29-88C6-FFF3D526E02E}" destId="{04642182-57D3-4BEA-B319-60D51FD69368}" srcOrd="0" destOrd="0" presId="urn:microsoft.com/office/officeart/2005/8/layout/cycle8"/>
    <dgm:cxn modelId="{54338F10-9856-4BC7-BF2A-3606C7E64551}" type="presOf" srcId="{36F2AC76-4ABF-4E3B-A5B5-08C15FC2015C}" destId="{6A56785D-C6D5-4778-AC92-1268DAB3A1BC}" srcOrd="0" destOrd="2" presId="urn:microsoft.com/office/officeart/2005/8/layout/cycle8"/>
    <dgm:cxn modelId="{48C9D9F2-CFC6-45A3-B65D-F99C70EAC67A}" type="presOf" srcId="{34CDBF83-16BA-44EE-A24C-096D3E9C137B}" destId="{4E144091-415A-460B-9362-9B2217B43FB8}" srcOrd="1" destOrd="0" presId="urn:microsoft.com/office/officeart/2005/8/layout/cycle8"/>
    <dgm:cxn modelId="{70F1C110-6984-4812-B099-6C527C9DFF3F}" type="presOf" srcId="{956FDDB9-87A5-4973-A73C-7274E974F267}" destId="{8DE0664B-D61E-4F68-B165-5A0C872BCB7B}" srcOrd="1" destOrd="1" presId="urn:microsoft.com/office/officeart/2005/8/layout/cycle8"/>
    <dgm:cxn modelId="{DF359504-1771-4711-B87D-4A31547272C2}" type="presParOf" srcId="{04642182-57D3-4BEA-B319-60D51FD69368}" destId="{096BE7E8-5D21-4F5B-91E5-837F7672B8CC}" srcOrd="0" destOrd="0" presId="urn:microsoft.com/office/officeart/2005/8/layout/cycle8"/>
    <dgm:cxn modelId="{E49CF3E9-D232-47C3-815F-2F64EF884759}" type="presParOf" srcId="{04642182-57D3-4BEA-B319-60D51FD69368}" destId="{95B14EA7-5492-400E-9CC7-941AEAA43EF5}" srcOrd="1" destOrd="0" presId="urn:microsoft.com/office/officeart/2005/8/layout/cycle8"/>
    <dgm:cxn modelId="{337398AA-0E93-4EB8-9E67-51FB139C14C6}" type="presParOf" srcId="{04642182-57D3-4BEA-B319-60D51FD69368}" destId="{5DC62CF1-B8BA-4A78-BEBF-E28B929337BC}" srcOrd="2" destOrd="0" presId="urn:microsoft.com/office/officeart/2005/8/layout/cycle8"/>
    <dgm:cxn modelId="{47AF4112-1D83-49CF-8037-4F97E8EEB26E}" type="presParOf" srcId="{04642182-57D3-4BEA-B319-60D51FD69368}" destId="{D12850E4-2981-4937-801C-119F460FFA20}" srcOrd="3" destOrd="0" presId="urn:microsoft.com/office/officeart/2005/8/layout/cycle8"/>
    <dgm:cxn modelId="{B8D40053-FA49-4467-8098-75E5C4F6E20D}" type="presParOf" srcId="{04642182-57D3-4BEA-B319-60D51FD69368}" destId="{6A56785D-C6D5-4778-AC92-1268DAB3A1BC}" srcOrd="4" destOrd="0" presId="urn:microsoft.com/office/officeart/2005/8/layout/cycle8"/>
    <dgm:cxn modelId="{07C20193-5C1D-4CE8-9046-52D807EB0585}" type="presParOf" srcId="{04642182-57D3-4BEA-B319-60D51FD69368}" destId="{BF1068C0-4CAB-4EC0-B652-C7FD63503C5B}" srcOrd="5" destOrd="0" presId="urn:microsoft.com/office/officeart/2005/8/layout/cycle8"/>
    <dgm:cxn modelId="{80A549D7-5F33-4635-AEF4-0E4C2618029B}" type="presParOf" srcId="{04642182-57D3-4BEA-B319-60D51FD69368}" destId="{3B68C85A-97F2-4C65-BCF7-F8078C8AD644}" srcOrd="6" destOrd="0" presId="urn:microsoft.com/office/officeart/2005/8/layout/cycle8"/>
    <dgm:cxn modelId="{B2242AA3-1C82-4BE1-904A-C34A53B193CB}" type="presParOf" srcId="{04642182-57D3-4BEA-B319-60D51FD69368}" destId="{8DE0664B-D61E-4F68-B165-5A0C872BCB7B}" srcOrd="7" destOrd="0" presId="urn:microsoft.com/office/officeart/2005/8/layout/cycle8"/>
    <dgm:cxn modelId="{6676386B-6AFA-49AC-8C3D-11CA820C86FE}" type="presParOf" srcId="{04642182-57D3-4BEA-B319-60D51FD69368}" destId="{AD3417E6-67C3-4FAE-BC05-2ED15DD7CA40}" srcOrd="8" destOrd="0" presId="urn:microsoft.com/office/officeart/2005/8/layout/cycle8"/>
    <dgm:cxn modelId="{DE5C888F-E28B-445E-8CCE-2B02F079452D}" type="presParOf" srcId="{04642182-57D3-4BEA-B319-60D51FD69368}" destId="{66FE7649-1EF6-4682-80A4-1DD1FE219121}" srcOrd="9" destOrd="0" presId="urn:microsoft.com/office/officeart/2005/8/layout/cycle8"/>
    <dgm:cxn modelId="{47868B59-56AA-44DD-862A-0A266CF824D8}" type="presParOf" srcId="{04642182-57D3-4BEA-B319-60D51FD69368}" destId="{A727DCCC-C51B-4938-83AD-53894CD58D8C}" srcOrd="10" destOrd="0" presId="urn:microsoft.com/office/officeart/2005/8/layout/cycle8"/>
    <dgm:cxn modelId="{43C0D02C-A3C0-4300-9BBE-FE42D5923A2A}" type="presParOf" srcId="{04642182-57D3-4BEA-B319-60D51FD69368}" destId="{4E144091-415A-460B-9362-9B2217B43FB8}" srcOrd="11" destOrd="0" presId="urn:microsoft.com/office/officeart/2005/8/layout/cycle8"/>
    <dgm:cxn modelId="{ABAECE06-6FD1-4197-8F17-01FECA0A0547}" type="presParOf" srcId="{04642182-57D3-4BEA-B319-60D51FD69368}" destId="{6E52025E-F882-4928-8A90-D059FF77E3F7}" srcOrd="12" destOrd="0" presId="urn:microsoft.com/office/officeart/2005/8/layout/cycle8"/>
    <dgm:cxn modelId="{BD36A747-70A1-4B1B-901C-C514E6E4F8DA}" type="presParOf" srcId="{04642182-57D3-4BEA-B319-60D51FD69368}" destId="{0ADEBE83-B153-4360-A6A3-0676DEBB1D48}" srcOrd="13" destOrd="0" presId="urn:microsoft.com/office/officeart/2005/8/layout/cycle8"/>
    <dgm:cxn modelId="{9BB18E55-8810-4BF6-9DAB-1936005C7FCE}" type="presParOf" srcId="{04642182-57D3-4BEA-B319-60D51FD69368}" destId="{6FEED8F9-E8B2-420C-AB1D-FA420B0BF09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A0BE35-3417-479A-86E7-1424A45685AF}"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fr-FR"/>
        </a:p>
      </dgm:t>
    </dgm:pt>
    <dgm:pt modelId="{DE8BE7D8-5681-495D-9E03-3AA753FF05C1}">
      <dgm:prSet/>
      <dgm:spPr/>
      <dgm:t>
        <a:bodyPr/>
        <a:lstStyle/>
        <a:p>
          <a:r>
            <a:rPr lang="fr-FR" dirty="0" smtClean="0">
              <a:solidFill>
                <a:schemeClr val="tx1">
                  <a:lumMod val="50000"/>
                </a:schemeClr>
              </a:solidFill>
            </a:rPr>
            <a:t>Travaux habituellement reconnus dangereux et qui nécessitent une certaine qualification (conduite d'engins, travaux de maintenance, travaux sur machines dangereuses)</a:t>
          </a:r>
          <a:endParaRPr lang="fr-FR" dirty="0">
            <a:solidFill>
              <a:schemeClr val="tx1">
                <a:lumMod val="50000"/>
              </a:schemeClr>
            </a:solidFill>
          </a:endParaRPr>
        </a:p>
      </dgm:t>
    </dgm:pt>
    <dgm:pt modelId="{CD1BC6BD-9D42-47F8-A252-279E2D5997AC}" type="parTrans" cxnId="{53B9A3DA-E85A-45E5-88C0-5AED98F5179E}">
      <dgm:prSet/>
      <dgm:spPr/>
      <dgm:t>
        <a:bodyPr/>
        <a:lstStyle/>
        <a:p>
          <a:endParaRPr lang="fr-FR"/>
        </a:p>
      </dgm:t>
    </dgm:pt>
    <dgm:pt modelId="{681CA1CF-3F5C-4B41-9A69-AF5EF037DA62}" type="sibTrans" cxnId="{53B9A3DA-E85A-45E5-88C0-5AED98F5179E}">
      <dgm:prSet/>
      <dgm:spPr/>
      <dgm:t>
        <a:bodyPr/>
        <a:lstStyle/>
        <a:p>
          <a:endParaRPr lang="fr-FR"/>
        </a:p>
      </dgm:t>
    </dgm:pt>
    <dgm:pt modelId="{0F962FFA-037D-4800-8B59-A0E826646696}">
      <dgm:prSet/>
      <dgm:spPr/>
      <dgm:t>
        <a:bodyPr/>
        <a:lstStyle/>
        <a:p>
          <a:r>
            <a:rPr lang="fr-FR" dirty="0" smtClean="0">
              <a:solidFill>
                <a:schemeClr val="tx1">
                  <a:lumMod val="50000"/>
                </a:schemeClr>
              </a:solidFill>
            </a:rPr>
            <a:t>Travaux faisant l'objet d'une réglementation particulière (travaux exposant à des substances cancérogènes, mutagènes, etc.)</a:t>
          </a:r>
          <a:endParaRPr lang="fr-FR" dirty="0">
            <a:solidFill>
              <a:schemeClr val="tx1">
                <a:lumMod val="50000"/>
              </a:schemeClr>
            </a:solidFill>
          </a:endParaRPr>
        </a:p>
      </dgm:t>
    </dgm:pt>
    <dgm:pt modelId="{8F2DF68B-AC4D-4BDE-8C4F-152FF405B029}" type="parTrans" cxnId="{E47EC751-7EAA-43C3-9EBC-1685CB785BAD}">
      <dgm:prSet/>
      <dgm:spPr/>
      <dgm:t>
        <a:bodyPr/>
        <a:lstStyle/>
        <a:p>
          <a:endParaRPr lang="fr-FR"/>
        </a:p>
      </dgm:t>
    </dgm:pt>
    <dgm:pt modelId="{6F9DB0FB-4879-4686-B093-FECC08166A7F}" type="sibTrans" cxnId="{E47EC751-7EAA-43C3-9EBC-1685CB785BAD}">
      <dgm:prSet/>
      <dgm:spPr/>
      <dgm:t>
        <a:bodyPr/>
        <a:lstStyle/>
        <a:p>
          <a:endParaRPr lang="fr-FR"/>
        </a:p>
      </dgm:t>
    </dgm:pt>
    <dgm:pt modelId="{E5C2534C-2605-462D-A46F-75FBE3A2E7E3}">
      <dgm:prSet/>
      <dgm:spPr/>
      <dgm:t>
        <a:bodyPr/>
        <a:lstStyle/>
        <a:p>
          <a:r>
            <a:rPr lang="fr-FR" dirty="0" smtClean="0">
              <a:solidFill>
                <a:schemeClr val="tx1">
                  <a:lumMod val="50000"/>
                </a:schemeClr>
              </a:solidFill>
            </a:rPr>
            <a:t>Travaux pour lesquels une formation particulière est prévue par la réglementation : il en est ainsi des postes de caristes</a:t>
          </a:r>
          <a:endParaRPr lang="fr-FR" dirty="0">
            <a:solidFill>
              <a:schemeClr val="tx1">
                <a:lumMod val="50000"/>
              </a:schemeClr>
            </a:solidFill>
          </a:endParaRPr>
        </a:p>
      </dgm:t>
    </dgm:pt>
    <dgm:pt modelId="{4B9BE9C1-B0F4-4866-8CBE-FF3362DF72C8}" type="parTrans" cxnId="{C62589E7-DEDD-4912-AEF0-87CB9B13087D}">
      <dgm:prSet/>
      <dgm:spPr/>
      <dgm:t>
        <a:bodyPr/>
        <a:lstStyle/>
        <a:p>
          <a:endParaRPr lang="fr-FR"/>
        </a:p>
      </dgm:t>
    </dgm:pt>
    <dgm:pt modelId="{8CC9BA3E-A060-4891-BC80-FD0851E62A69}" type="sibTrans" cxnId="{C62589E7-DEDD-4912-AEF0-87CB9B13087D}">
      <dgm:prSet/>
      <dgm:spPr/>
      <dgm:t>
        <a:bodyPr/>
        <a:lstStyle/>
        <a:p>
          <a:endParaRPr lang="fr-FR"/>
        </a:p>
      </dgm:t>
    </dgm:pt>
    <dgm:pt modelId="{75A1BA78-B836-4301-AC3A-CF4582DD6FA6}" type="pres">
      <dgm:prSet presAssocID="{17A0BE35-3417-479A-86E7-1424A45685AF}" presName="linear" presStyleCnt="0">
        <dgm:presLayoutVars>
          <dgm:animLvl val="lvl"/>
          <dgm:resizeHandles val="exact"/>
        </dgm:presLayoutVars>
      </dgm:prSet>
      <dgm:spPr/>
      <dgm:t>
        <a:bodyPr/>
        <a:lstStyle/>
        <a:p>
          <a:endParaRPr lang="fr-FR"/>
        </a:p>
      </dgm:t>
    </dgm:pt>
    <dgm:pt modelId="{62223798-8139-4D51-A094-6B569A441C34}" type="pres">
      <dgm:prSet presAssocID="{E5C2534C-2605-462D-A46F-75FBE3A2E7E3}" presName="parentText" presStyleLbl="node1" presStyleIdx="0" presStyleCnt="3" custLinFactY="251741" custLinFactNeighborY="300000">
        <dgm:presLayoutVars>
          <dgm:chMax val="0"/>
          <dgm:bulletEnabled val="1"/>
        </dgm:presLayoutVars>
      </dgm:prSet>
      <dgm:spPr/>
      <dgm:t>
        <a:bodyPr/>
        <a:lstStyle/>
        <a:p>
          <a:endParaRPr lang="fr-FR"/>
        </a:p>
      </dgm:t>
    </dgm:pt>
    <dgm:pt modelId="{4C1A4212-BB1A-4909-BD28-E6DF257D63B9}" type="pres">
      <dgm:prSet presAssocID="{8CC9BA3E-A060-4891-BC80-FD0851E62A69}" presName="spacer" presStyleCnt="0"/>
      <dgm:spPr/>
    </dgm:pt>
    <dgm:pt modelId="{CF1BC931-C10B-4C35-BE02-B1D15817F820}" type="pres">
      <dgm:prSet presAssocID="{0F962FFA-037D-4800-8B59-A0E826646696}" presName="parentText" presStyleLbl="node1" presStyleIdx="1" presStyleCnt="3" custLinFactY="-52139" custLinFactNeighborY="-100000">
        <dgm:presLayoutVars>
          <dgm:chMax val="0"/>
          <dgm:bulletEnabled val="1"/>
        </dgm:presLayoutVars>
      </dgm:prSet>
      <dgm:spPr/>
      <dgm:t>
        <a:bodyPr/>
        <a:lstStyle/>
        <a:p>
          <a:endParaRPr lang="fr-FR"/>
        </a:p>
      </dgm:t>
    </dgm:pt>
    <dgm:pt modelId="{D0957FFB-440F-41EE-A6E6-53B16E36C10C}" type="pres">
      <dgm:prSet presAssocID="{6F9DB0FB-4879-4686-B093-FECC08166A7F}" presName="spacer" presStyleCnt="0"/>
      <dgm:spPr/>
    </dgm:pt>
    <dgm:pt modelId="{E243C006-1D06-4D99-88A9-747E56B3AC84}" type="pres">
      <dgm:prSet presAssocID="{DE8BE7D8-5681-495D-9E03-3AA753FF05C1}" presName="parentText" presStyleLbl="node1" presStyleIdx="2" presStyleCnt="3" custLinFactY="-52139" custLinFactNeighborY="-100000">
        <dgm:presLayoutVars>
          <dgm:chMax val="0"/>
          <dgm:bulletEnabled val="1"/>
        </dgm:presLayoutVars>
      </dgm:prSet>
      <dgm:spPr/>
      <dgm:t>
        <a:bodyPr/>
        <a:lstStyle/>
        <a:p>
          <a:endParaRPr lang="fr-FR"/>
        </a:p>
      </dgm:t>
    </dgm:pt>
  </dgm:ptLst>
  <dgm:cxnLst>
    <dgm:cxn modelId="{A97713CF-E44E-4943-8217-9339945AEE6F}" type="presOf" srcId="{17A0BE35-3417-479A-86E7-1424A45685AF}" destId="{75A1BA78-B836-4301-AC3A-CF4582DD6FA6}" srcOrd="0" destOrd="0" presId="urn:microsoft.com/office/officeart/2005/8/layout/vList2"/>
    <dgm:cxn modelId="{53B9A3DA-E85A-45E5-88C0-5AED98F5179E}" srcId="{17A0BE35-3417-479A-86E7-1424A45685AF}" destId="{DE8BE7D8-5681-495D-9E03-3AA753FF05C1}" srcOrd="2" destOrd="0" parTransId="{CD1BC6BD-9D42-47F8-A252-279E2D5997AC}" sibTransId="{681CA1CF-3F5C-4B41-9A69-AF5EF037DA62}"/>
    <dgm:cxn modelId="{E47EC751-7EAA-43C3-9EBC-1685CB785BAD}" srcId="{17A0BE35-3417-479A-86E7-1424A45685AF}" destId="{0F962FFA-037D-4800-8B59-A0E826646696}" srcOrd="1" destOrd="0" parTransId="{8F2DF68B-AC4D-4BDE-8C4F-152FF405B029}" sibTransId="{6F9DB0FB-4879-4686-B093-FECC08166A7F}"/>
    <dgm:cxn modelId="{D4F85EC4-9118-41AF-B7DF-CC7CBDD5306A}" type="presOf" srcId="{0F962FFA-037D-4800-8B59-A0E826646696}" destId="{CF1BC931-C10B-4C35-BE02-B1D15817F820}" srcOrd="0" destOrd="0" presId="urn:microsoft.com/office/officeart/2005/8/layout/vList2"/>
    <dgm:cxn modelId="{800C4C94-7830-4914-85DC-66822BADE9A0}" type="presOf" srcId="{DE8BE7D8-5681-495D-9E03-3AA753FF05C1}" destId="{E243C006-1D06-4D99-88A9-747E56B3AC84}" srcOrd="0" destOrd="0" presId="urn:microsoft.com/office/officeart/2005/8/layout/vList2"/>
    <dgm:cxn modelId="{C62589E7-DEDD-4912-AEF0-87CB9B13087D}" srcId="{17A0BE35-3417-479A-86E7-1424A45685AF}" destId="{E5C2534C-2605-462D-A46F-75FBE3A2E7E3}" srcOrd="0" destOrd="0" parTransId="{4B9BE9C1-B0F4-4866-8CBE-FF3362DF72C8}" sibTransId="{8CC9BA3E-A060-4891-BC80-FD0851E62A69}"/>
    <dgm:cxn modelId="{B66FB3A3-E71B-46B8-947C-315529AA7EAC}" type="presOf" srcId="{E5C2534C-2605-462D-A46F-75FBE3A2E7E3}" destId="{62223798-8139-4D51-A094-6B569A441C34}" srcOrd="0" destOrd="0" presId="urn:microsoft.com/office/officeart/2005/8/layout/vList2"/>
    <dgm:cxn modelId="{3402B8E7-95DE-4946-908E-3A2F101ADF6F}" type="presParOf" srcId="{75A1BA78-B836-4301-AC3A-CF4582DD6FA6}" destId="{62223798-8139-4D51-A094-6B569A441C34}" srcOrd="0" destOrd="0" presId="urn:microsoft.com/office/officeart/2005/8/layout/vList2"/>
    <dgm:cxn modelId="{7DAF25A0-6856-48A7-9FB5-5421CE71D4C9}" type="presParOf" srcId="{75A1BA78-B836-4301-AC3A-CF4582DD6FA6}" destId="{4C1A4212-BB1A-4909-BD28-E6DF257D63B9}" srcOrd="1" destOrd="0" presId="urn:microsoft.com/office/officeart/2005/8/layout/vList2"/>
    <dgm:cxn modelId="{E961C505-312A-4EA8-8AB9-B5E67FA76D5E}" type="presParOf" srcId="{75A1BA78-B836-4301-AC3A-CF4582DD6FA6}" destId="{CF1BC931-C10B-4C35-BE02-B1D15817F820}" srcOrd="2" destOrd="0" presId="urn:microsoft.com/office/officeart/2005/8/layout/vList2"/>
    <dgm:cxn modelId="{98B97926-BEBB-4577-80AC-3D547AB6CFE4}" type="presParOf" srcId="{75A1BA78-B836-4301-AC3A-CF4582DD6FA6}" destId="{D0957FFB-440F-41EE-A6E6-53B16E36C10C}" srcOrd="3" destOrd="0" presId="urn:microsoft.com/office/officeart/2005/8/layout/vList2"/>
    <dgm:cxn modelId="{E94D2F46-0752-4A03-BE89-A55616CDE99F}" type="presParOf" srcId="{75A1BA78-B836-4301-AC3A-CF4582DD6FA6}" destId="{E243C006-1D06-4D99-88A9-747E56B3AC8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E9E42-8AAD-4CC6-B540-BE56E23EB7A0}">
      <dsp:nvSpPr>
        <dsp:cNvPr id="0" name=""/>
        <dsp:cNvSpPr/>
      </dsp:nvSpPr>
      <dsp:spPr>
        <a:xfrm>
          <a:off x="870" y="64479"/>
          <a:ext cx="3394633" cy="20367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Formation générale à la sécurité</a:t>
          </a:r>
          <a:endParaRPr lang="fr-FR" sz="2900" kern="1200" dirty="0"/>
        </a:p>
      </dsp:txBody>
      <dsp:txXfrm>
        <a:off x="870" y="64479"/>
        <a:ext cx="3394633" cy="2036780"/>
      </dsp:txXfrm>
    </dsp:sp>
    <dsp:sp modelId="{EFD5A15D-8CD1-4E2E-9ABE-830E0BC130A1}">
      <dsp:nvSpPr>
        <dsp:cNvPr id="0" name=""/>
        <dsp:cNvSpPr/>
      </dsp:nvSpPr>
      <dsp:spPr>
        <a:xfrm>
          <a:off x="3734967" y="64479"/>
          <a:ext cx="3394633" cy="2036780"/>
        </a:xfrm>
        <a:prstGeom prst="rect">
          <a:avLst/>
        </a:prstGeom>
        <a:solidFill>
          <a:schemeClr val="accent2">
            <a:shade val="80000"/>
            <a:hueOff val="-37741"/>
            <a:satOff val="6022"/>
            <a:lumOff val="9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Formation renforcée à la sécurité</a:t>
          </a:r>
          <a:endParaRPr lang="fr-FR" sz="2900" kern="1200" dirty="0"/>
        </a:p>
      </dsp:txBody>
      <dsp:txXfrm>
        <a:off x="3734967" y="64479"/>
        <a:ext cx="3394633" cy="2036780"/>
      </dsp:txXfrm>
    </dsp:sp>
    <dsp:sp modelId="{9D010343-A311-4F50-BE2C-E14D6E79B688}">
      <dsp:nvSpPr>
        <dsp:cNvPr id="0" name=""/>
        <dsp:cNvSpPr/>
      </dsp:nvSpPr>
      <dsp:spPr>
        <a:xfrm>
          <a:off x="1867918" y="2440723"/>
          <a:ext cx="3394633" cy="2036780"/>
        </a:xfrm>
        <a:prstGeom prst="rect">
          <a:avLst/>
        </a:prstGeom>
        <a:solidFill>
          <a:schemeClr val="accent2">
            <a:shade val="80000"/>
            <a:hueOff val="-75482"/>
            <a:satOff val="12045"/>
            <a:lumOff val="199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Formation spécifique à la sécurité </a:t>
          </a:r>
        </a:p>
        <a:p>
          <a:pPr lvl="0" algn="ctr" defTabSz="1289050">
            <a:lnSpc>
              <a:spcPct val="90000"/>
            </a:lnSpc>
            <a:spcBef>
              <a:spcPct val="0"/>
            </a:spcBef>
            <a:spcAft>
              <a:spcPct val="35000"/>
            </a:spcAft>
          </a:pPr>
          <a:r>
            <a:rPr lang="fr-FR" sz="2900" kern="1200" dirty="0" smtClean="0"/>
            <a:t>(Habilitation de la personne formée)</a:t>
          </a:r>
          <a:endParaRPr lang="fr-FR" sz="2900" kern="1200" dirty="0"/>
        </a:p>
      </dsp:txBody>
      <dsp:txXfrm>
        <a:off x="1867918" y="2440723"/>
        <a:ext cx="3394633" cy="2036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7CB2A-633D-4222-81BF-C01F040E82CA}">
      <dsp:nvSpPr>
        <dsp:cNvPr id="0" name=""/>
        <dsp:cNvSpPr/>
      </dsp:nvSpPr>
      <dsp:spPr>
        <a:xfrm>
          <a:off x="0" y="203199"/>
          <a:ext cx="3657600" cy="3657600"/>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77AC17-2813-48C0-87D5-FE44E9D9BB05}">
      <dsp:nvSpPr>
        <dsp:cNvPr id="0" name=""/>
        <dsp:cNvSpPr/>
      </dsp:nvSpPr>
      <dsp:spPr>
        <a:xfrm>
          <a:off x="1828800" y="203199"/>
          <a:ext cx="4267200" cy="365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smtClean="0"/>
            <a:t>Modification des conditions habituelles de circulation ou d'exploitation</a:t>
          </a:r>
          <a:endParaRPr lang="fr-FR" sz="2200" b="1" kern="1200" dirty="0" smtClean="0"/>
        </a:p>
      </dsp:txBody>
      <dsp:txXfrm>
        <a:off x="1828800" y="203199"/>
        <a:ext cx="4267200" cy="1097282"/>
      </dsp:txXfrm>
    </dsp:sp>
    <dsp:sp modelId="{1996BA27-0383-4510-8CE2-46011AC48A3E}">
      <dsp:nvSpPr>
        <dsp:cNvPr id="0" name=""/>
        <dsp:cNvSpPr/>
      </dsp:nvSpPr>
      <dsp:spPr>
        <a:xfrm>
          <a:off x="640081" y="1300482"/>
          <a:ext cx="2377437" cy="2377437"/>
        </a:xfrm>
        <a:prstGeom prst="pie">
          <a:avLst>
            <a:gd name="adj1" fmla="val 5400000"/>
            <a:gd name="adj2" fmla="val 16200000"/>
          </a:avLst>
        </a:prstGeom>
        <a:solidFill>
          <a:schemeClr val="accent2">
            <a:hueOff val="8850020"/>
            <a:satOff val="-20429"/>
            <a:lumOff val="-15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841508-496C-450A-9D08-7C89D58C4151}">
      <dsp:nvSpPr>
        <dsp:cNvPr id="0" name=""/>
        <dsp:cNvSpPr/>
      </dsp:nvSpPr>
      <dsp:spPr>
        <a:xfrm>
          <a:off x="1828800" y="1300482"/>
          <a:ext cx="4267200" cy="2377437"/>
        </a:xfrm>
        <a:prstGeom prst="rect">
          <a:avLst/>
        </a:prstGeom>
        <a:solidFill>
          <a:schemeClr val="lt1">
            <a:alpha val="90000"/>
            <a:hueOff val="0"/>
            <a:satOff val="0"/>
            <a:lumOff val="0"/>
            <a:alphaOff val="0"/>
          </a:schemeClr>
        </a:solidFill>
        <a:ln w="12700" cap="flat" cmpd="sng" algn="ctr">
          <a:solidFill>
            <a:schemeClr val="accent2">
              <a:hueOff val="8850020"/>
              <a:satOff val="-20429"/>
              <a:lumOff val="-151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smtClean="0"/>
            <a:t>Création ou modification d'un poste de travail ou de technique exposant à des risques nouveaux</a:t>
          </a:r>
          <a:endParaRPr lang="fr-FR" sz="2200" b="1" kern="1200" dirty="0" smtClean="0"/>
        </a:p>
      </dsp:txBody>
      <dsp:txXfrm>
        <a:off x="1828800" y="1300482"/>
        <a:ext cx="4267200" cy="1097278"/>
      </dsp:txXfrm>
    </dsp:sp>
    <dsp:sp modelId="{EB1681A0-9E40-43FD-B6B4-4573F7082E38}">
      <dsp:nvSpPr>
        <dsp:cNvPr id="0" name=""/>
        <dsp:cNvSpPr/>
      </dsp:nvSpPr>
      <dsp:spPr>
        <a:xfrm>
          <a:off x="1280160" y="2397761"/>
          <a:ext cx="1097278" cy="1097278"/>
        </a:xfrm>
        <a:prstGeom prst="pie">
          <a:avLst>
            <a:gd name="adj1" fmla="val 5400000"/>
            <a:gd name="adj2" fmla="val 16200000"/>
          </a:avLst>
        </a:prstGeom>
        <a:solidFill>
          <a:schemeClr val="accent2">
            <a:hueOff val="17700040"/>
            <a:satOff val="-40858"/>
            <a:lumOff val="-3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D13465-9C6D-4F91-8601-81553F608397}">
      <dsp:nvSpPr>
        <dsp:cNvPr id="0" name=""/>
        <dsp:cNvSpPr/>
      </dsp:nvSpPr>
      <dsp:spPr>
        <a:xfrm>
          <a:off x="1828800" y="2397761"/>
          <a:ext cx="4267200" cy="1097278"/>
        </a:xfrm>
        <a:prstGeom prst="rect">
          <a:avLst/>
        </a:prstGeom>
        <a:solidFill>
          <a:schemeClr val="lt1">
            <a:alpha val="90000"/>
            <a:hueOff val="0"/>
            <a:satOff val="0"/>
            <a:lumOff val="0"/>
            <a:alphaOff val="0"/>
          </a:schemeClr>
        </a:solidFill>
        <a:ln w="12700" cap="flat" cmpd="sng" algn="ctr">
          <a:solidFill>
            <a:schemeClr val="accent2">
              <a:hueOff val="17700040"/>
              <a:satOff val="-40858"/>
              <a:lumOff val="-303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kern="1200" smtClean="0"/>
            <a:t>Accident du travail ou maladie professionnelle grave</a:t>
          </a:r>
          <a:endParaRPr lang="fr-FR" sz="2200" b="1" kern="1200" dirty="0" smtClean="0"/>
        </a:p>
      </dsp:txBody>
      <dsp:txXfrm>
        <a:off x="1828800" y="2397761"/>
        <a:ext cx="4267200" cy="1097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BE7E8-5D21-4F5B-91E5-837F7672B8CC}">
      <dsp:nvSpPr>
        <dsp:cNvPr id="0" name=""/>
        <dsp:cNvSpPr/>
      </dsp:nvSpPr>
      <dsp:spPr>
        <a:xfrm>
          <a:off x="1754447" y="342153"/>
          <a:ext cx="4356336" cy="4332528"/>
        </a:xfrm>
        <a:prstGeom prst="pie">
          <a:avLst>
            <a:gd name="adj1" fmla="val 16200000"/>
            <a:gd name="adj2" fmla="val 180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Le </a:t>
          </a:r>
          <a:r>
            <a:rPr lang="fr-FR" sz="1400" b="1" kern="1200" dirty="0" smtClean="0"/>
            <a:t>financement</a:t>
          </a:r>
          <a:r>
            <a:rPr lang="fr-FR" sz="1400" kern="1200" dirty="0" smtClean="0"/>
            <a:t> des actions de formation à la sécurité </a:t>
          </a:r>
          <a:r>
            <a:rPr lang="fr-FR" sz="1400" b="1" kern="1200" dirty="0" smtClean="0"/>
            <a:t>est à la charge de l'employeur </a:t>
          </a:r>
          <a:r>
            <a:rPr lang="fr-FR" sz="1400" kern="1200" dirty="0" smtClean="0"/>
            <a:t>(article L. 4141-4)</a:t>
          </a:r>
          <a:endParaRPr lang="fr-FR" sz="1400" kern="1200" dirty="0"/>
        </a:p>
      </dsp:txBody>
      <dsp:txXfrm>
        <a:off x="4050340" y="1260236"/>
        <a:ext cx="1555834" cy="1289443"/>
      </dsp:txXfrm>
    </dsp:sp>
    <dsp:sp modelId="{6A56785D-C6D5-4778-AC92-1268DAB3A1BC}">
      <dsp:nvSpPr>
        <dsp:cNvPr id="0" name=""/>
        <dsp:cNvSpPr/>
      </dsp:nvSpPr>
      <dsp:spPr>
        <a:xfrm>
          <a:off x="1670901" y="491339"/>
          <a:ext cx="4344475" cy="4344475"/>
        </a:xfrm>
        <a:prstGeom prst="pie">
          <a:avLst>
            <a:gd name="adj1" fmla="val 1800000"/>
            <a:gd name="adj2" fmla="val 9000000"/>
          </a:avLst>
        </a:prstGeom>
        <a:solidFill>
          <a:schemeClr val="accent2">
            <a:shade val="80000"/>
            <a:hueOff val="-37741"/>
            <a:satOff val="6022"/>
            <a:lumOff val="9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fr-FR" sz="1600" kern="1200" dirty="0" smtClean="0"/>
            <a:t>A défaut, l’employeur est passible de</a:t>
          </a:r>
          <a:endParaRPr lang="fr-FR" sz="1600" kern="1200" dirty="0"/>
        </a:p>
        <a:p>
          <a:pPr marL="114300" lvl="1" indent="-114300" algn="ctr" defTabSz="533400">
            <a:lnSpc>
              <a:spcPct val="90000"/>
            </a:lnSpc>
            <a:spcBef>
              <a:spcPct val="0"/>
            </a:spcBef>
            <a:spcAft>
              <a:spcPct val="15000"/>
            </a:spcAft>
            <a:buChar char="••"/>
          </a:pPr>
          <a:r>
            <a:rPr lang="fr-FR" sz="1200" kern="1200" dirty="0" smtClean="0"/>
            <a:t>Sanctions civiles </a:t>
          </a:r>
          <a:endParaRPr lang="fr-FR" sz="1200" kern="1200" dirty="0"/>
        </a:p>
        <a:p>
          <a:pPr marL="114300" lvl="1" indent="-114300" algn="ctr" defTabSz="533400">
            <a:lnSpc>
              <a:spcPct val="90000"/>
            </a:lnSpc>
            <a:spcBef>
              <a:spcPct val="0"/>
            </a:spcBef>
            <a:spcAft>
              <a:spcPct val="15000"/>
            </a:spcAft>
            <a:buChar char="••"/>
          </a:pPr>
          <a:r>
            <a:rPr lang="fr-FR" sz="1200" kern="1200" dirty="0" smtClean="0"/>
            <a:t>Sanctions pénales </a:t>
          </a:r>
          <a:endParaRPr lang="fr-FR" sz="1200" kern="1200" dirty="0"/>
        </a:p>
      </dsp:txBody>
      <dsp:txXfrm>
        <a:off x="2705300" y="3310076"/>
        <a:ext cx="2327397" cy="1137838"/>
      </dsp:txXfrm>
    </dsp:sp>
    <dsp:sp modelId="{AD3417E6-67C3-4FAE-BC05-2ED15DD7CA40}">
      <dsp:nvSpPr>
        <dsp:cNvPr id="0" name=""/>
        <dsp:cNvSpPr/>
      </dsp:nvSpPr>
      <dsp:spPr>
        <a:xfrm>
          <a:off x="1581426" y="336179"/>
          <a:ext cx="4344475" cy="4344475"/>
        </a:xfrm>
        <a:prstGeom prst="pie">
          <a:avLst>
            <a:gd name="adj1" fmla="val 9000000"/>
            <a:gd name="adj2" fmla="val 16200000"/>
          </a:avLst>
        </a:prstGeom>
        <a:solidFill>
          <a:schemeClr val="accent2">
            <a:shade val="80000"/>
            <a:hueOff val="-75482"/>
            <a:satOff val="12045"/>
            <a:lumOff val="199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Le CSE est consulté sur les programmes de </a:t>
          </a:r>
          <a:r>
            <a:rPr lang="fr-FR" sz="1600" b="1" kern="1200" dirty="0" smtClean="0"/>
            <a:t>formation </a:t>
          </a:r>
          <a:r>
            <a:rPr lang="fr-FR" sz="1600" kern="1200" dirty="0" smtClean="0"/>
            <a:t>et veille à leur mise en œuvre effective (article L. 4141-3</a:t>
          </a:r>
          <a:r>
            <a:rPr lang="fr-FR" sz="900" kern="1200" dirty="0" smtClean="0"/>
            <a:t>)</a:t>
          </a:r>
          <a:endParaRPr lang="fr-FR" sz="900" kern="1200" dirty="0"/>
        </a:p>
      </dsp:txBody>
      <dsp:txXfrm>
        <a:off x="2084661" y="1256794"/>
        <a:ext cx="1551598" cy="1292998"/>
      </dsp:txXfrm>
    </dsp:sp>
    <dsp:sp modelId="{6E52025E-F882-4928-8A90-D059FF77E3F7}">
      <dsp:nvSpPr>
        <dsp:cNvPr id="0" name=""/>
        <dsp:cNvSpPr/>
      </dsp:nvSpPr>
      <dsp:spPr>
        <a:xfrm>
          <a:off x="1491743" y="67285"/>
          <a:ext cx="4882363" cy="4882363"/>
        </a:xfrm>
        <a:prstGeom prst="circularArrow">
          <a:avLst>
            <a:gd name="adj1" fmla="val 5085"/>
            <a:gd name="adj2" fmla="val 327528"/>
            <a:gd name="adj3" fmla="val 1472472"/>
            <a:gd name="adj4" fmla="val 16199432"/>
            <a:gd name="adj5" fmla="val 5932"/>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DEBE83-B153-4360-A6A3-0676DEBB1D48}">
      <dsp:nvSpPr>
        <dsp:cNvPr id="0" name=""/>
        <dsp:cNvSpPr/>
      </dsp:nvSpPr>
      <dsp:spPr>
        <a:xfrm>
          <a:off x="1426272" y="371765"/>
          <a:ext cx="4882363" cy="4882363"/>
        </a:xfrm>
        <a:prstGeom prst="circularArrow">
          <a:avLst>
            <a:gd name="adj1" fmla="val 5085"/>
            <a:gd name="adj2" fmla="val 327528"/>
            <a:gd name="adj3" fmla="val 8671970"/>
            <a:gd name="adj4" fmla="val 1800502"/>
            <a:gd name="adj5" fmla="val 5932"/>
          </a:avLst>
        </a:prstGeom>
        <a:solidFill>
          <a:schemeClr val="accent2">
            <a:shade val="90000"/>
            <a:hueOff val="-37691"/>
            <a:satOff val="2093"/>
            <a:lumOff val="83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EED8F9-E8B2-420C-AB1D-FA420B0BF095}">
      <dsp:nvSpPr>
        <dsp:cNvPr id="0" name=""/>
        <dsp:cNvSpPr/>
      </dsp:nvSpPr>
      <dsp:spPr>
        <a:xfrm>
          <a:off x="1304849" y="38771"/>
          <a:ext cx="4882363" cy="4882363"/>
        </a:xfrm>
        <a:prstGeom prst="circularArrow">
          <a:avLst>
            <a:gd name="adj1" fmla="val 5085"/>
            <a:gd name="adj2" fmla="val 327528"/>
            <a:gd name="adj3" fmla="val 15873039"/>
            <a:gd name="adj4" fmla="val 9000000"/>
            <a:gd name="adj5" fmla="val 5932"/>
          </a:avLst>
        </a:prstGeom>
        <a:solidFill>
          <a:schemeClr val="accent2">
            <a:shade val="90000"/>
            <a:hueOff val="-75382"/>
            <a:satOff val="4187"/>
            <a:lumOff val="166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23798-8139-4D51-A094-6B569A441C34}">
      <dsp:nvSpPr>
        <dsp:cNvPr id="0" name=""/>
        <dsp:cNvSpPr/>
      </dsp:nvSpPr>
      <dsp:spPr>
        <a:xfrm>
          <a:off x="0" y="3542946"/>
          <a:ext cx="7080782" cy="1174753"/>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FR" sz="2100" kern="1200" dirty="0" smtClean="0">
              <a:solidFill>
                <a:schemeClr val="tx1">
                  <a:lumMod val="50000"/>
                </a:schemeClr>
              </a:solidFill>
            </a:rPr>
            <a:t>Travaux pour lesquels une formation particulière est prévue par la réglementation : il en est ainsi des postes de caristes</a:t>
          </a:r>
          <a:endParaRPr lang="fr-FR" sz="2100" kern="1200" dirty="0">
            <a:solidFill>
              <a:schemeClr val="tx1">
                <a:lumMod val="50000"/>
              </a:schemeClr>
            </a:solidFill>
          </a:endParaRPr>
        </a:p>
      </dsp:txBody>
      <dsp:txXfrm>
        <a:off x="57347" y="3600293"/>
        <a:ext cx="6966088" cy="1060059"/>
      </dsp:txXfrm>
    </dsp:sp>
    <dsp:sp modelId="{CF1BC931-C10B-4C35-BE02-B1D15817F820}">
      <dsp:nvSpPr>
        <dsp:cNvPr id="0" name=""/>
        <dsp:cNvSpPr/>
      </dsp:nvSpPr>
      <dsp:spPr>
        <a:xfrm>
          <a:off x="0" y="1098488"/>
          <a:ext cx="7080782" cy="1174753"/>
        </a:xfrm>
        <a:prstGeom prst="round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FR" sz="2100" kern="1200" dirty="0" smtClean="0">
              <a:solidFill>
                <a:schemeClr val="tx1">
                  <a:lumMod val="50000"/>
                </a:schemeClr>
              </a:solidFill>
            </a:rPr>
            <a:t>Travaux faisant l'objet d'une réglementation particulière (travaux exposant à des substances cancérogènes, mutagènes, etc.)</a:t>
          </a:r>
          <a:endParaRPr lang="fr-FR" sz="2100" kern="1200" dirty="0">
            <a:solidFill>
              <a:schemeClr val="tx1">
                <a:lumMod val="50000"/>
              </a:schemeClr>
            </a:solidFill>
          </a:endParaRPr>
        </a:p>
      </dsp:txBody>
      <dsp:txXfrm>
        <a:off x="57347" y="1155835"/>
        <a:ext cx="6966088" cy="1060059"/>
      </dsp:txXfrm>
    </dsp:sp>
    <dsp:sp modelId="{E243C006-1D06-4D99-88A9-747E56B3AC84}">
      <dsp:nvSpPr>
        <dsp:cNvPr id="0" name=""/>
        <dsp:cNvSpPr/>
      </dsp:nvSpPr>
      <dsp:spPr>
        <a:xfrm>
          <a:off x="0" y="2333722"/>
          <a:ext cx="7080782" cy="1174753"/>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FR" sz="2100" kern="1200" dirty="0" smtClean="0">
              <a:solidFill>
                <a:schemeClr val="tx1">
                  <a:lumMod val="50000"/>
                </a:schemeClr>
              </a:solidFill>
            </a:rPr>
            <a:t>Travaux habituellement reconnus dangereux et qui nécessitent une certaine qualification (conduite d'engins, travaux de maintenance, travaux sur machines dangereuses)</a:t>
          </a:r>
          <a:endParaRPr lang="fr-FR" sz="2100" kern="1200" dirty="0">
            <a:solidFill>
              <a:schemeClr val="tx1">
                <a:lumMod val="50000"/>
              </a:schemeClr>
            </a:solidFill>
          </a:endParaRPr>
        </a:p>
      </dsp:txBody>
      <dsp:txXfrm>
        <a:off x="57347" y="2391069"/>
        <a:ext cx="6966088" cy="10600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A4E27703-D799-4C6A-8D73-CFFC2654FAFA}" type="datetimeFigureOut">
              <a:rPr lang="fr-FR" smtClean="0"/>
              <a:t>07/04/2020</a:t>
            </a:fld>
            <a:endParaRPr lang="fr-FR" dirty="0"/>
          </a:p>
        </p:txBody>
      </p:sp>
      <p:sp>
        <p:nvSpPr>
          <p:cNvPr id="4" name="Espace réservé du pied de page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0AD1C4E6-24E9-4093-984B-494C6B3F18A4}" type="slidenum">
              <a:rPr lang="fr-FR" smtClean="0"/>
              <a:t>‹N°›</a:t>
            </a:fld>
            <a:endParaRPr lang="fr-FR" dirty="0"/>
          </a:p>
        </p:txBody>
      </p:sp>
    </p:spTree>
    <p:extLst>
      <p:ext uri="{BB962C8B-B14F-4D97-AF65-F5344CB8AC3E}">
        <p14:creationId xmlns:p14="http://schemas.microsoft.com/office/powerpoint/2010/main" val="122646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9099" cy="4989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F1DB7027-A1D7-437D-920C-B9AE7F9E2EC8}" type="datetimeFigureOut">
              <a:rPr lang="fr-FR" smtClean="0"/>
              <a:t>07/04/2020</a:t>
            </a:fld>
            <a:endParaRPr lang="fr-FR" dirty="0"/>
          </a:p>
        </p:txBody>
      </p:sp>
      <p:sp>
        <p:nvSpPr>
          <p:cNvPr id="4" name="Espace réservé de l'image des diapositives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0562" y="4785599"/>
            <a:ext cx="5444490" cy="391548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45170"/>
            <a:ext cx="2949099" cy="498931"/>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43CC6724-6C49-4125-81C8-EC6387C16CC1}" type="slidenum">
              <a:rPr lang="fr-FR" smtClean="0"/>
              <a:t>‹N°›</a:t>
            </a:fld>
            <a:endParaRPr lang="fr-FR" dirty="0"/>
          </a:p>
        </p:txBody>
      </p:sp>
    </p:spTree>
    <p:extLst>
      <p:ext uri="{BB962C8B-B14F-4D97-AF65-F5344CB8AC3E}">
        <p14:creationId xmlns:p14="http://schemas.microsoft.com/office/powerpoint/2010/main" val="3000000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1</a:t>
            </a:fld>
            <a:endParaRPr lang="fr-FR" dirty="0"/>
          </a:p>
        </p:txBody>
      </p:sp>
    </p:spTree>
    <p:extLst>
      <p:ext uri="{BB962C8B-B14F-4D97-AF65-F5344CB8AC3E}">
        <p14:creationId xmlns:p14="http://schemas.microsoft.com/office/powerpoint/2010/main" val="218886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13</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14</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15</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16</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17</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18</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19</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20</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21</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22</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4</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Définition</a:t>
            </a:r>
            <a:r>
              <a:rPr lang="fr-FR" sz="1200" baseline="0" dirty="0" smtClean="0"/>
              <a:t> générale : c</a:t>
            </a:r>
            <a:r>
              <a:rPr lang="fr-FR" sz="1200" dirty="0" smtClean="0"/>
              <a:t>’est une capacité légale à exercer certains pouvoirs, à accomplir certains actes</a:t>
            </a:r>
          </a:p>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24</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25</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26</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27</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29</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30</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31</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32</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33</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35</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5</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36</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37</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38</a:t>
            </a:fld>
            <a:endParaRPr lang="fr-FR" dirty="0"/>
          </a:p>
        </p:txBody>
      </p:sp>
    </p:spTree>
    <p:extLst>
      <p:ext uri="{BB962C8B-B14F-4D97-AF65-F5344CB8AC3E}">
        <p14:creationId xmlns:p14="http://schemas.microsoft.com/office/powerpoint/2010/main" val="115183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6</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8</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9</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10</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11</a:t>
            </a:fld>
            <a:endParaRPr lang="fr-FR" dirty="0"/>
          </a:p>
        </p:txBody>
      </p:sp>
    </p:spTree>
    <p:extLst>
      <p:ext uri="{BB962C8B-B14F-4D97-AF65-F5344CB8AC3E}">
        <p14:creationId xmlns:p14="http://schemas.microsoft.com/office/powerpoint/2010/main" val="331432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CC6724-6C49-4125-81C8-EC6387C16CC1}" type="slidenum">
              <a:rPr lang="fr-FR" smtClean="0"/>
              <a:t>12</a:t>
            </a:fld>
            <a:endParaRPr lang="fr-FR" dirty="0"/>
          </a:p>
        </p:txBody>
      </p:sp>
    </p:spTree>
    <p:extLst>
      <p:ext uri="{BB962C8B-B14F-4D97-AF65-F5344CB8AC3E}">
        <p14:creationId xmlns:p14="http://schemas.microsoft.com/office/powerpoint/2010/main" val="3314321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titre Modèle 1">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FC41F485-3AF9-4497-8FA9-6478337313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66"/>
            <a:ext cx="9144000" cy="6851668"/>
          </a:xfrm>
          <a:prstGeom prst="rect">
            <a:avLst/>
          </a:prstGeom>
        </p:spPr>
      </p:pic>
      <p:sp>
        <p:nvSpPr>
          <p:cNvPr id="2" name="Titre 1">
            <a:extLst>
              <a:ext uri="{FF2B5EF4-FFF2-40B4-BE49-F238E27FC236}">
                <a16:creationId xmlns="" xmlns:a16="http://schemas.microsoft.com/office/drawing/2014/main" id="{7ED6FD38-C1E3-4FEE-B5E0-CE379BDFD83E}"/>
              </a:ext>
            </a:extLst>
          </p:cNvPr>
          <p:cNvSpPr>
            <a:spLocks noGrp="1"/>
          </p:cNvSpPr>
          <p:nvPr>
            <p:ph type="ctrTitle" hasCustomPrompt="1"/>
          </p:nvPr>
        </p:nvSpPr>
        <p:spPr>
          <a:xfrm>
            <a:off x="3666225" y="1286257"/>
            <a:ext cx="4960189" cy="2263507"/>
          </a:xfrm>
        </p:spPr>
        <p:txBody>
          <a:bodyPr anchor="b"/>
          <a:lstStyle>
            <a:lvl1pPr algn="l">
              <a:lnSpc>
                <a:spcPct val="100000"/>
              </a:lnSpc>
              <a:defRPr sz="3000" b="0" cap="all" baseline="0">
                <a:solidFill>
                  <a:schemeClr val="tx1"/>
                </a:solidFill>
                <a:latin typeface="Arial Black" panose="020B0A04020102020204" pitchFamily="34" charset="0"/>
              </a:defRPr>
            </a:lvl1pPr>
          </a:lstStyle>
          <a:p>
            <a:r>
              <a:rPr lang="fr-FR" dirty="0"/>
              <a:t>Écrire le titre de la présentation</a:t>
            </a:r>
          </a:p>
        </p:txBody>
      </p:sp>
      <p:sp>
        <p:nvSpPr>
          <p:cNvPr id="3" name="Sous-titre 2">
            <a:extLst>
              <a:ext uri="{FF2B5EF4-FFF2-40B4-BE49-F238E27FC236}">
                <a16:creationId xmlns="" xmlns:a16="http://schemas.microsoft.com/office/drawing/2014/main" id="{5E954553-677C-47DE-A7B8-5EE1A65B708B}"/>
              </a:ext>
            </a:extLst>
          </p:cNvPr>
          <p:cNvSpPr>
            <a:spLocks noGrp="1"/>
          </p:cNvSpPr>
          <p:nvPr>
            <p:ph type="subTitle" idx="1" hasCustomPrompt="1"/>
          </p:nvPr>
        </p:nvSpPr>
        <p:spPr>
          <a:xfrm>
            <a:off x="3666225" y="3627916"/>
            <a:ext cx="4960189" cy="322982"/>
          </a:xfrm>
        </p:spPr>
        <p:txBody>
          <a:bodyPr/>
          <a:lstStyle>
            <a:lvl1pPr marL="0" indent="0" algn="l">
              <a:buNone/>
              <a:defRPr sz="2000" cap="none"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 de la présentation</a:t>
            </a:r>
          </a:p>
        </p:txBody>
      </p:sp>
      <p:sp>
        <p:nvSpPr>
          <p:cNvPr id="9" name="Espace réservé du texte 8">
            <a:extLst>
              <a:ext uri="{FF2B5EF4-FFF2-40B4-BE49-F238E27FC236}">
                <a16:creationId xmlns="" xmlns:a16="http://schemas.microsoft.com/office/drawing/2014/main" id="{FAA7821E-ABBF-46A0-A8E3-7B52CE68925A}"/>
              </a:ext>
            </a:extLst>
          </p:cNvPr>
          <p:cNvSpPr>
            <a:spLocks noGrp="1"/>
          </p:cNvSpPr>
          <p:nvPr>
            <p:ph type="body" sz="quarter" idx="13" hasCustomPrompt="1"/>
          </p:nvPr>
        </p:nvSpPr>
        <p:spPr>
          <a:xfrm>
            <a:off x="3665538" y="3977166"/>
            <a:ext cx="4960189" cy="322262"/>
          </a:xfrm>
        </p:spPr>
        <p:txBody>
          <a:bodyPr anchor="ctr"/>
          <a:lstStyle>
            <a:lvl1pPr>
              <a:defRPr sz="2000" b="1" cap="none" baseline="0">
                <a:solidFill>
                  <a:schemeClr val="bg2"/>
                </a:solidFill>
              </a:defRPr>
            </a:lvl1pPr>
            <a:lvl2pPr marL="266700" indent="0">
              <a:buNone/>
              <a:defRPr/>
            </a:lvl2pPr>
          </a:lstStyle>
          <a:p>
            <a:pPr lvl="0"/>
            <a:r>
              <a:rPr lang="fr-FR" dirty="0"/>
              <a:t>00/00/0000</a:t>
            </a:r>
          </a:p>
        </p:txBody>
      </p:sp>
      <p:pic>
        <p:nvPicPr>
          <p:cNvPr id="7" name="Image 6">
            <a:extLst>
              <a:ext uri="{FF2B5EF4-FFF2-40B4-BE49-F238E27FC236}">
                <a16:creationId xmlns="" xmlns:a16="http://schemas.microsoft.com/office/drawing/2014/main" id="{A4F779EC-D34C-4EC8-9EDC-C2D4E3A7E3F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8664" y="471404"/>
            <a:ext cx="2289053" cy="463297"/>
          </a:xfrm>
          <a:prstGeom prst="rect">
            <a:avLst/>
          </a:prstGeom>
        </p:spPr>
      </p:pic>
    </p:spTree>
    <p:extLst>
      <p:ext uri="{BB962C8B-B14F-4D97-AF65-F5344CB8AC3E}">
        <p14:creationId xmlns:p14="http://schemas.microsoft.com/office/powerpoint/2010/main" val="419105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Individ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99A3E74-BEDE-45F0-A443-024BD34CDFE2}"/>
              </a:ext>
            </a:extLst>
          </p:cNvPr>
          <p:cNvSpPr>
            <a:spLocks noGrp="1"/>
          </p:cNvSpPr>
          <p:nvPr>
            <p:ph type="title" hasCustomPrompt="1"/>
          </p:nvPr>
        </p:nvSpPr>
        <p:spPr/>
        <p:txBody>
          <a:bodyPr/>
          <a:lstStyle>
            <a:lvl1pPr>
              <a:defRPr/>
            </a:lvl1pPr>
          </a:lstStyle>
          <a:p>
            <a:r>
              <a:rPr lang="fr-FR" dirty="0"/>
              <a:t>Titre de la diapositive</a:t>
            </a:r>
          </a:p>
        </p:txBody>
      </p:sp>
      <p:sp>
        <p:nvSpPr>
          <p:cNvPr id="3" name="Espace réservé de la date 2">
            <a:extLst>
              <a:ext uri="{FF2B5EF4-FFF2-40B4-BE49-F238E27FC236}">
                <a16:creationId xmlns="" xmlns:a16="http://schemas.microsoft.com/office/drawing/2014/main" id="{2C7DEA5C-D748-42E0-AFE8-F3AFAC97DC51}"/>
              </a:ext>
            </a:extLst>
          </p:cNvPr>
          <p:cNvSpPr>
            <a:spLocks noGrp="1"/>
          </p:cNvSpPr>
          <p:nvPr>
            <p:ph type="dt" sz="half" idx="10"/>
          </p:nvPr>
        </p:nvSpPr>
        <p:spPr/>
        <p:txBody>
          <a:bodyPr/>
          <a:lstStyle/>
          <a:p>
            <a:endParaRPr lang="fr-FR" dirty="0"/>
          </a:p>
        </p:txBody>
      </p:sp>
      <p:sp>
        <p:nvSpPr>
          <p:cNvPr id="4" name="Espace réservé du pied de page 3">
            <a:extLst>
              <a:ext uri="{FF2B5EF4-FFF2-40B4-BE49-F238E27FC236}">
                <a16:creationId xmlns="" xmlns:a16="http://schemas.microsoft.com/office/drawing/2014/main" id="{E7383979-28D6-425E-BC3C-4451D3DC869D}"/>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 xmlns:a16="http://schemas.microsoft.com/office/drawing/2014/main" id="{DD392EBF-15D9-4315-A344-0D83E3E10C54}"/>
              </a:ext>
            </a:extLst>
          </p:cNvPr>
          <p:cNvSpPr>
            <a:spLocks noGrp="1"/>
          </p:cNvSpPr>
          <p:nvPr>
            <p:ph type="sldNum" sz="quarter" idx="12"/>
          </p:nvPr>
        </p:nvSpPr>
        <p:spPr/>
        <p:txBody>
          <a:bodyPr/>
          <a:lstStyle/>
          <a:p>
            <a:fld id="{4E941DC1-F5BB-4F42-A2C6-AD77D66B46C8}" type="slidenum">
              <a:rPr lang="fr-FR" smtClean="0"/>
              <a:t>‹N°›</a:t>
            </a:fld>
            <a:endParaRPr lang="fr-FR" dirty="0"/>
          </a:p>
        </p:txBody>
      </p:sp>
      <p:sp>
        <p:nvSpPr>
          <p:cNvPr id="6" name="Espace réservé du texte 7">
            <a:extLst>
              <a:ext uri="{FF2B5EF4-FFF2-40B4-BE49-F238E27FC236}">
                <a16:creationId xmlns="" xmlns:a16="http://schemas.microsoft.com/office/drawing/2014/main" id="{3633AD1A-63E7-4E06-BF20-C10F4051BEBB}"/>
              </a:ext>
            </a:extLst>
          </p:cNvPr>
          <p:cNvSpPr>
            <a:spLocks noGrp="1"/>
          </p:cNvSpPr>
          <p:nvPr>
            <p:ph type="body" sz="quarter" idx="13" hasCustomPrompt="1"/>
          </p:nvPr>
        </p:nvSpPr>
        <p:spPr>
          <a:xfrm>
            <a:off x="306567" y="207034"/>
            <a:ext cx="503237" cy="629728"/>
          </a:xfrm>
        </p:spPr>
        <p:txBody>
          <a:bodyPr anchor="ctr"/>
          <a:lstStyle>
            <a:lvl1pPr algn="l">
              <a:defRPr sz="3000" b="0" spc="-150"/>
            </a:lvl1pPr>
          </a:lstStyle>
          <a:p>
            <a:pPr lvl="0"/>
            <a:r>
              <a:rPr lang="fr-FR" dirty="0"/>
              <a:t>0.0</a:t>
            </a:r>
          </a:p>
        </p:txBody>
      </p:sp>
      <p:sp>
        <p:nvSpPr>
          <p:cNvPr id="8" name="Espace réservé du texte 7">
            <a:extLst>
              <a:ext uri="{FF2B5EF4-FFF2-40B4-BE49-F238E27FC236}">
                <a16:creationId xmlns="" xmlns:a16="http://schemas.microsoft.com/office/drawing/2014/main" id="{2025834B-BBAA-4BD1-B3A9-1FC642F56DF2}"/>
              </a:ext>
            </a:extLst>
          </p:cNvPr>
          <p:cNvSpPr>
            <a:spLocks noGrp="1"/>
          </p:cNvSpPr>
          <p:nvPr>
            <p:ph type="body" sz="quarter" idx="14" hasCustomPrompt="1"/>
          </p:nvPr>
        </p:nvSpPr>
        <p:spPr>
          <a:xfrm>
            <a:off x="306387" y="2708066"/>
            <a:ext cx="2628000" cy="1031409"/>
          </a:xfrm>
          <a:solidFill>
            <a:schemeClr val="accent1"/>
          </a:solidFill>
        </p:spPr>
        <p:txBody>
          <a:bodyPr lIns="144000" tIns="108000" rIns="72000" bIns="108000">
            <a:spAutoFit/>
          </a:bodyPr>
          <a:lstStyle>
            <a:lvl1pPr>
              <a:lnSpc>
                <a:spcPct val="80000"/>
              </a:lnSpc>
              <a:spcBef>
                <a:spcPts val="0"/>
              </a:spcBef>
              <a:defRPr sz="2000" b="0" cap="none" baseline="0">
                <a:solidFill>
                  <a:schemeClr val="bg2"/>
                </a:solidFill>
              </a:defRPr>
            </a:lvl1pPr>
            <a:lvl2pPr marL="0" indent="0">
              <a:spcBef>
                <a:spcPts val="0"/>
              </a:spcBef>
              <a:buNone/>
              <a:defRPr sz="900" b="1" cap="all" baseline="0">
                <a:solidFill>
                  <a:schemeClr val="tx1">
                    <a:lumMod val="50000"/>
                  </a:schemeClr>
                </a:solidFill>
              </a:defRPr>
            </a:lvl2pPr>
            <a:lvl3pPr marL="0" indent="0">
              <a:lnSpc>
                <a:spcPct val="114000"/>
              </a:lnSpc>
              <a:defRPr sz="1000">
                <a:solidFill>
                  <a:schemeClr val="tx2"/>
                </a:solidFill>
              </a:defRPr>
            </a:lvl3pPr>
          </a:lstStyle>
          <a:p>
            <a:pPr lvl="0"/>
            <a:r>
              <a:rPr lang="fr-FR" dirty="0"/>
              <a:t>Prénom </a:t>
            </a:r>
          </a:p>
          <a:p>
            <a:pPr lvl="0"/>
            <a:r>
              <a:rPr lang="fr-FR" dirty="0"/>
              <a:t>Nom</a:t>
            </a:r>
          </a:p>
          <a:p>
            <a:pPr lvl="1"/>
            <a:r>
              <a:rPr lang="fr-FR" dirty="0"/>
              <a:t>Deuxième niveau</a:t>
            </a:r>
          </a:p>
          <a:p>
            <a:pPr lvl="2"/>
            <a:r>
              <a:rPr lang="fr-FR" dirty="0"/>
              <a:t>Troisième niveau</a:t>
            </a:r>
          </a:p>
        </p:txBody>
      </p:sp>
      <p:sp>
        <p:nvSpPr>
          <p:cNvPr id="10" name="Espace réservé pour une image  9">
            <a:extLst>
              <a:ext uri="{FF2B5EF4-FFF2-40B4-BE49-F238E27FC236}">
                <a16:creationId xmlns="" xmlns:a16="http://schemas.microsoft.com/office/drawing/2014/main" id="{2BF6C551-7089-4146-9782-5D9BF7516E54}"/>
              </a:ext>
            </a:extLst>
          </p:cNvPr>
          <p:cNvSpPr>
            <a:spLocks noGrp="1"/>
          </p:cNvSpPr>
          <p:nvPr>
            <p:ph type="pic" sz="quarter" idx="15"/>
          </p:nvPr>
        </p:nvSpPr>
        <p:spPr>
          <a:xfrm>
            <a:off x="306387" y="914400"/>
            <a:ext cx="2628000" cy="1776413"/>
          </a:xfrm>
        </p:spPr>
        <p:txBody>
          <a:bodyPr anchor="b"/>
          <a:lstStyle>
            <a:lvl1pPr algn="ctr">
              <a:defRPr sz="1000" b="0"/>
            </a:lvl1pPr>
          </a:lstStyle>
          <a:p>
            <a:r>
              <a:rPr lang="fr-FR" dirty="0"/>
              <a:t>Cliquez sur l'icône pour ajouter une image</a:t>
            </a:r>
          </a:p>
        </p:txBody>
      </p:sp>
      <p:sp>
        <p:nvSpPr>
          <p:cNvPr id="21" name="Espace réservé du texte 8">
            <a:extLst>
              <a:ext uri="{FF2B5EF4-FFF2-40B4-BE49-F238E27FC236}">
                <a16:creationId xmlns="" xmlns:a16="http://schemas.microsoft.com/office/drawing/2014/main" id="{36F4DDBC-2320-4A04-893C-1DF61B90A862}"/>
              </a:ext>
            </a:extLst>
          </p:cNvPr>
          <p:cNvSpPr>
            <a:spLocks noGrp="1"/>
          </p:cNvSpPr>
          <p:nvPr>
            <p:ph type="body" sz="quarter" idx="26" hasCustomPrompt="1"/>
          </p:nvPr>
        </p:nvSpPr>
        <p:spPr>
          <a:xfrm>
            <a:off x="3258687" y="914400"/>
            <a:ext cx="2627312" cy="233151"/>
          </a:xfrm>
          <a:solidFill>
            <a:schemeClr val="accent1"/>
          </a:solidFill>
        </p:spPr>
        <p:txBody>
          <a:bodyPr lIns="72000" tIns="36000" rIns="72000" bIns="36000" anchor="ctr"/>
          <a:lstStyle>
            <a:lvl1pPr marL="85725" indent="-85725">
              <a:buSzPct val="70000"/>
              <a:buFont typeface="Wingdings 2" panose="05020102010507070707" pitchFamily="18" charset="2"/>
              <a:buChar char="¡"/>
              <a:defRPr sz="1300" b="0" cap="none" baseline="0">
                <a:solidFill>
                  <a:schemeClr val="bg2"/>
                </a:solidFill>
              </a:defRPr>
            </a:lvl1pPr>
          </a:lstStyle>
          <a:p>
            <a:pPr lvl="0"/>
            <a:r>
              <a:rPr lang="fr-FR" dirty="0"/>
              <a:t>Titre</a:t>
            </a:r>
          </a:p>
        </p:txBody>
      </p:sp>
      <p:sp>
        <p:nvSpPr>
          <p:cNvPr id="23" name="Espace réservé du texte 11">
            <a:extLst>
              <a:ext uri="{FF2B5EF4-FFF2-40B4-BE49-F238E27FC236}">
                <a16:creationId xmlns="" xmlns:a16="http://schemas.microsoft.com/office/drawing/2014/main" id="{55EDFABA-850F-4879-993A-B563EA96A802}"/>
              </a:ext>
            </a:extLst>
          </p:cNvPr>
          <p:cNvSpPr>
            <a:spLocks noGrp="1"/>
          </p:cNvSpPr>
          <p:nvPr>
            <p:ph type="body" sz="quarter" idx="27" hasCustomPrompt="1"/>
          </p:nvPr>
        </p:nvSpPr>
        <p:spPr>
          <a:xfrm>
            <a:off x="3258000" y="1173640"/>
            <a:ext cx="2628000" cy="2021517"/>
          </a:xfrm>
        </p:spPr>
        <p:txBody>
          <a:bodyPr tIns="72000" bIns="72000"/>
          <a:lstStyle>
            <a:lvl1pPr marL="85725" indent="-85725">
              <a:buFont typeface="Calibri" panose="020F0502020204030204" pitchFamily="34" charset="0"/>
              <a:buChar char="-"/>
              <a:defRPr sz="1100" b="0" cap="none" baseline="0"/>
            </a:lvl1pPr>
          </a:lstStyle>
          <a:p>
            <a:pPr lvl="0"/>
            <a:r>
              <a:rPr lang="fr-FR" dirty="0"/>
              <a:t>Texte</a:t>
            </a:r>
          </a:p>
        </p:txBody>
      </p:sp>
      <p:sp>
        <p:nvSpPr>
          <p:cNvPr id="31" name="Espace réservé du texte 8">
            <a:extLst>
              <a:ext uri="{FF2B5EF4-FFF2-40B4-BE49-F238E27FC236}">
                <a16:creationId xmlns="" xmlns:a16="http://schemas.microsoft.com/office/drawing/2014/main" id="{29EE1D0C-0F68-4D0B-8A77-528AA915097F}"/>
              </a:ext>
            </a:extLst>
          </p:cNvPr>
          <p:cNvSpPr>
            <a:spLocks noGrp="1"/>
          </p:cNvSpPr>
          <p:nvPr>
            <p:ph type="body" sz="quarter" idx="28" hasCustomPrompt="1"/>
          </p:nvPr>
        </p:nvSpPr>
        <p:spPr>
          <a:xfrm>
            <a:off x="6206135" y="915329"/>
            <a:ext cx="2627312" cy="233151"/>
          </a:xfrm>
          <a:solidFill>
            <a:schemeClr val="accent1"/>
          </a:solidFill>
        </p:spPr>
        <p:txBody>
          <a:bodyPr lIns="72000" tIns="36000" rIns="72000" bIns="36000" anchor="ctr"/>
          <a:lstStyle>
            <a:lvl1pPr marL="85725" indent="-85725">
              <a:buSzPct val="70000"/>
              <a:buFont typeface="Wingdings 2" panose="05020102010507070707" pitchFamily="18" charset="2"/>
              <a:buChar char="¡"/>
              <a:defRPr sz="1300" b="0" cap="none" baseline="0">
                <a:solidFill>
                  <a:schemeClr val="bg2"/>
                </a:solidFill>
              </a:defRPr>
            </a:lvl1pPr>
          </a:lstStyle>
          <a:p>
            <a:pPr lvl="0"/>
            <a:r>
              <a:rPr lang="fr-FR" dirty="0"/>
              <a:t>Titre</a:t>
            </a:r>
          </a:p>
        </p:txBody>
      </p:sp>
      <p:sp>
        <p:nvSpPr>
          <p:cNvPr id="32" name="Espace réservé du texte 11">
            <a:extLst>
              <a:ext uri="{FF2B5EF4-FFF2-40B4-BE49-F238E27FC236}">
                <a16:creationId xmlns="" xmlns:a16="http://schemas.microsoft.com/office/drawing/2014/main" id="{F65B47F3-CB47-4058-8914-AE37E661F3A7}"/>
              </a:ext>
            </a:extLst>
          </p:cNvPr>
          <p:cNvSpPr>
            <a:spLocks noGrp="1"/>
          </p:cNvSpPr>
          <p:nvPr>
            <p:ph type="body" sz="quarter" idx="29" hasCustomPrompt="1"/>
          </p:nvPr>
        </p:nvSpPr>
        <p:spPr>
          <a:xfrm>
            <a:off x="6205448" y="1174569"/>
            <a:ext cx="2628000" cy="2021517"/>
          </a:xfrm>
        </p:spPr>
        <p:txBody>
          <a:bodyPr tIns="72000" bIns="72000"/>
          <a:lstStyle>
            <a:lvl1pPr marL="85725" indent="-85725">
              <a:buFont typeface="Calibri" panose="020F0502020204030204" pitchFamily="34" charset="0"/>
              <a:buChar char="-"/>
              <a:defRPr sz="1100" b="0" cap="none" baseline="0"/>
            </a:lvl1pPr>
          </a:lstStyle>
          <a:p>
            <a:pPr lvl="0"/>
            <a:r>
              <a:rPr lang="fr-FR" dirty="0"/>
              <a:t>Texte</a:t>
            </a:r>
          </a:p>
        </p:txBody>
      </p:sp>
      <p:sp>
        <p:nvSpPr>
          <p:cNvPr id="33" name="Espace réservé du texte 8">
            <a:extLst>
              <a:ext uri="{FF2B5EF4-FFF2-40B4-BE49-F238E27FC236}">
                <a16:creationId xmlns="" xmlns:a16="http://schemas.microsoft.com/office/drawing/2014/main" id="{9E3DED32-E76B-4D39-AF7F-A9D5A9071ADD}"/>
              </a:ext>
            </a:extLst>
          </p:cNvPr>
          <p:cNvSpPr>
            <a:spLocks noGrp="1"/>
          </p:cNvSpPr>
          <p:nvPr>
            <p:ph type="body" sz="quarter" idx="30" hasCustomPrompt="1"/>
          </p:nvPr>
        </p:nvSpPr>
        <p:spPr>
          <a:xfrm>
            <a:off x="3258686" y="3429000"/>
            <a:ext cx="2627312" cy="233151"/>
          </a:xfrm>
          <a:solidFill>
            <a:schemeClr val="accent1"/>
          </a:solidFill>
        </p:spPr>
        <p:txBody>
          <a:bodyPr lIns="72000" tIns="36000" rIns="72000" bIns="36000" anchor="ctr"/>
          <a:lstStyle>
            <a:lvl1pPr marL="85725" indent="-85725">
              <a:buSzPct val="70000"/>
              <a:buFont typeface="Wingdings 2" panose="05020102010507070707" pitchFamily="18" charset="2"/>
              <a:buChar char="¡"/>
              <a:defRPr sz="1300" b="0" cap="none" baseline="0">
                <a:solidFill>
                  <a:schemeClr val="bg2"/>
                </a:solidFill>
              </a:defRPr>
            </a:lvl1pPr>
          </a:lstStyle>
          <a:p>
            <a:pPr lvl="0"/>
            <a:r>
              <a:rPr lang="fr-FR" dirty="0"/>
              <a:t>Titre</a:t>
            </a:r>
          </a:p>
        </p:txBody>
      </p:sp>
      <p:sp>
        <p:nvSpPr>
          <p:cNvPr id="34" name="Espace réservé du texte 11">
            <a:extLst>
              <a:ext uri="{FF2B5EF4-FFF2-40B4-BE49-F238E27FC236}">
                <a16:creationId xmlns="" xmlns:a16="http://schemas.microsoft.com/office/drawing/2014/main" id="{C6A633B5-1E7D-4A09-82E0-24C5D8F613CA}"/>
              </a:ext>
            </a:extLst>
          </p:cNvPr>
          <p:cNvSpPr>
            <a:spLocks noGrp="1"/>
          </p:cNvSpPr>
          <p:nvPr>
            <p:ph type="body" sz="quarter" idx="31" hasCustomPrompt="1"/>
          </p:nvPr>
        </p:nvSpPr>
        <p:spPr>
          <a:xfrm>
            <a:off x="3257999" y="3679614"/>
            <a:ext cx="2628000" cy="2564682"/>
          </a:xfrm>
        </p:spPr>
        <p:txBody>
          <a:bodyPr tIns="72000" bIns="72000"/>
          <a:lstStyle>
            <a:lvl1pPr marL="85725" indent="-85725">
              <a:buFont typeface="Calibri" panose="020F0502020204030204" pitchFamily="34" charset="0"/>
              <a:buChar char="-"/>
              <a:defRPr sz="1100" b="0" cap="none" baseline="0"/>
            </a:lvl1pPr>
          </a:lstStyle>
          <a:p>
            <a:pPr lvl="0"/>
            <a:r>
              <a:rPr lang="fr-FR" dirty="0"/>
              <a:t>Texte</a:t>
            </a:r>
          </a:p>
        </p:txBody>
      </p:sp>
      <p:sp>
        <p:nvSpPr>
          <p:cNvPr id="35" name="Espace réservé du texte 8">
            <a:extLst>
              <a:ext uri="{FF2B5EF4-FFF2-40B4-BE49-F238E27FC236}">
                <a16:creationId xmlns="" xmlns:a16="http://schemas.microsoft.com/office/drawing/2014/main" id="{66F81793-D65F-466D-A713-5F6766BC79D2}"/>
              </a:ext>
            </a:extLst>
          </p:cNvPr>
          <p:cNvSpPr>
            <a:spLocks noGrp="1"/>
          </p:cNvSpPr>
          <p:nvPr>
            <p:ph type="body" sz="quarter" idx="32" hasCustomPrompt="1"/>
          </p:nvPr>
        </p:nvSpPr>
        <p:spPr>
          <a:xfrm>
            <a:off x="6206134" y="3429929"/>
            <a:ext cx="2627312" cy="233151"/>
          </a:xfrm>
          <a:solidFill>
            <a:schemeClr val="accent1"/>
          </a:solidFill>
        </p:spPr>
        <p:txBody>
          <a:bodyPr lIns="72000" tIns="36000" rIns="72000" bIns="36000" anchor="ctr"/>
          <a:lstStyle>
            <a:lvl1pPr marL="85725" indent="-85725">
              <a:buSzPct val="70000"/>
              <a:buFont typeface="Wingdings 2" panose="05020102010507070707" pitchFamily="18" charset="2"/>
              <a:buChar char="¡"/>
              <a:defRPr sz="1300" b="0" cap="none" baseline="0">
                <a:solidFill>
                  <a:schemeClr val="bg2"/>
                </a:solidFill>
              </a:defRPr>
            </a:lvl1pPr>
          </a:lstStyle>
          <a:p>
            <a:pPr lvl="0"/>
            <a:r>
              <a:rPr lang="fr-FR" dirty="0"/>
              <a:t>Titre</a:t>
            </a:r>
          </a:p>
        </p:txBody>
      </p:sp>
      <p:sp>
        <p:nvSpPr>
          <p:cNvPr id="36" name="Espace réservé du texte 11">
            <a:extLst>
              <a:ext uri="{FF2B5EF4-FFF2-40B4-BE49-F238E27FC236}">
                <a16:creationId xmlns="" xmlns:a16="http://schemas.microsoft.com/office/drawing/2014/main" id="{6A6FD410-41C3-481A-A174-3FA7BA60963A}"/>
              </a:ext>
            </a:extLst>
          </p:cNvPr>
          <p:cNvSpPr>
            <a:spLocks noGrp="1"/>
          </p:cNvSpPr>
          <p:nvPr>
            <p:ph type="body" sz="quarter" idx="33" hasCustomPrompt="1"/>
          </p:nvPr>
        </p:nvSpPr>
        <p:spPr>
          <a:xfrm>
            <a:off x="6205447" y="3680543"/>
            <a:ext cx="2628000" cy="2564682"/>
          </a:xfrm>
        </p:spPr>
        <p:txBody>
          <a:bodyPr tIns="72000" bIns="72000"/>
          <a:lstStyle>
            <a:lvl1pPr marL="85725" indent="-85725">
              <a:buFont typeface="Calibri" panose="020F0502020204030204" pitchFamily="34" charset="0"/>
              <a:buChar char="-"/>
              <a:defRPr sz="1100" b="0" cap="none" baseline="0"/>
            </a:lvl1pPr>
          </a:lstStyle>
          <a:p>
            <a:pPr lvl="0"/>
            <a:r>
              <a:rPr lang="fr-FR" dirty="0"/>
              <a:t>Texte</a:t>
            </a:r>
          </a:p>
        </p:txBody>
      </p:sp>
    </p:spTree>
    <p:extLst>
      <p:ext uri="{BB962C8B-B14F-4D97-AF65-F5344CB8AC3E}">
        <p14:creationId xmlns:p14="http://schemas.microsoft.com/office/powerpoint/2010/main" val="280150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8" name="Image 7">
            <a:extLst>
              <a:ext uri="{FF2B5EF4-FFF2-40B4-BE49-F238E27FC236}">
                <a16:creationId xmlns="" xmlns:a16="http://schemas.microsoft.com/office/drawing/2014/main" id="{67ACCF03-84DA-4542-89E0-47C14351CD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0526" y="310625"/>
            <a:ext cx="8522947" cy="6236749"/>
          </a:xfrm>
          <a:prstGeom prst="rect">
            <a:avLst/>
          </a:prstGeom>
        </p:spPr>
      </p:pic>
      <p:sp>
        <p:nvSpPr>
          <p:cNvPr id="2" name="ZoneTexte 1">
            <a:extLst>
              <a:ext uri="{FF2B5EF4-FFF2-40B4-BE49-F238E27FC236}">
                <a16:creationId xmlns="" xmlns:a16="http://schemas.microsoft.com/office/drawing/2014/main" id="{480C1A57-D2A2-4C49-A28E-A814E5A7B32F}"/>
              </a:ext>
            </a:extLst>
          </p:cNvPr>
          <p:cNvSpPr txBox="1"/>
          <p:nvPr userDrawn="1"/>
        </p:nvSpPr>
        <p:spPr>
          <a:xfrm>
            <a:off x="2437991" y="2492784"/>
            <a:ext cx="4266616" cy="1015663"/>
          </a:xfrm>
          <a:prstGeom prst="rect">
            <a:avLst/>
          </a:prstGeom>
          <a:noFill/>
        </p:spPr>
        <p:txBody>
          <a:bodyPr wrap="none" lIns="0" tIns="0" rIns="0" bIns="0" rtlCol="0">
            <a:spAutoFit/>
          </a:bodyPr>
          <a:lstStyle/>
          <a:p>
            <a:pPr algn="ctr"/>
            <a:r>
              <a:rPr lang="fr-FR" sz="6600" b="1" spc="-350" baseline="0" dirty="0">
                <a:solidFill>
                  <a:schemeClr val="accent1">
                    <a:lumMod val="90000"/>
                  </a:schemeClr>
                </a:solidFill>
                <a:latin typeface="Arial Black" panose="020B0A04020102020204" pitchFamily="34" charset="0"/>
              </a:rPr>
              <a:t>C</a:t>
            </a:r>
            <a:r>
              <a:rPr lang="fr-FR" sz="6600" b="1" spc="-350" baseline="0" dirty="0">
                <a:solidFill>
                  <a:schemeClr val="accent1"/>
                </a:solidFill>
                <a:latin typeface="Arial Black" panose="020B0A04020102020204" pitchFamily="34" charset="0"/>
              </a:rPr>
              <a:t>O</a:t>
            </a:r>
            <a:r>
              <a:rPr lang="fr-FR" sz="6600" b="1" spc="-350" baseline="0" dirty="0">
                <a:solidFill>
                  <a:schemeClr val="accent1">
                    <a:lumMod val="90000"/>
                  </a:schemeClr>
                </a:solidFill>
                <a:latin typeface="Arial Black" panose="020B0A04020102020204" pitchFamily="34" charset="0"/>
              </a:rPr>
              <a:t>NTACT</a:t>
            </a:r>
          </a:p>
        </p:txBody>
      </p:sp>
      <p:sp>
        <p:nvSpPr>
          <p:cNvPr id="4" name="Espace réservé de la date 3">
            <a:extLst>
              <a:ext uri="{FF2B5EF4-FFF2-40B4-BE49-F238E27FC236}">
                <a16:creationId xmlns="" xmlns:a16="http://schemas.microsoft.com/office/drawing/2014/main" id="{E8A6E2A1-E9A6-4CBF-A0ED-A1A5A4703351}"/>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 xmlns:a16="http://schemas.microsoft.com/office/drawing/2014/main" id="{27AD1F31-67FF-415B-BD07-08088B61A88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6FAAFC07-6212-49F8-B5E3-A96974528027}"/>
              </a:ext>
            </a:extLst>
          </p:cNvPr>
          <p:cNvSpPr>
            <a:spLocks noGrp="1"/>
          </p:cNvSpPr>
          <p:nvPr>
            <p:ph type="sldNum" sz="quarter" idx="12"/>
          </p:nvPr>
        </p:nvSpPr>
        <p:spPr/>
        <p:txBody>
          <a:bodyPr/>
          <a:lstStyle/>
          <a:p>
            <a:fld id="{4E941DC1-F5BB-4F42-A2C6-AD77D66B46C8}" type="slidenum">
              <a:rPr lang="fr-FR" smtClean="0"/>
              <a:t>‹N°›</a:t>
            </a:fld>
            <a:endParaRPr lang="fr-FR" dirty="0"/>
          </a:p>
        </p:txBody>
      </p:sp>
      <p:sp>
        <p:nvSpPr>
          <p:cNvPr id="9" name="Espace réservé du texte 8">
            <a:extLst>
              <a:ext uri="{FF2B5EF4-FFF2-40B4-BE49-F238E27FC236}">
                <a16:creationId xmlns="" xmlns:a16="http://schemas.microsoft.com/office/drawing/2014/main" id="{91FAD1D7-8F08-46DC-94A8-250DEA1829F0}"/>
              </a:ext>
            </a:extLst>
          </p:cNvPr>
          <p:cNvSpPr>
            <a:spLocks noGrp="1"/>
          </p:cNvSpPr>
          <p:nvPr>
            <p:ph type="body" sz="quarter" idx="13"/>
          </p:nvPr>
        </p:nvSpPr>
        <p:spPr>
          <a:xfrm>
            <a:off x="2492559" y="4019908"/>
            <a:ext cx="4157480" cy="2234841"/>
          </a:xfrm>
        </p:spPr>
        <p:txBody>
          <a:bodyPr/>
          <a:lstStyle>
            <a:lvl1pPr algn="ctr">
              <a:spcAft>
                <a:spcPts val="0"/>
              </a:spcAft>
              <a:defRPr sz="1000" b="0">
                <a:latin typeface="Arial Black" panose="020B0A04020102020204" pitchFamily="34" charset="0"/>
              </a:defRPr>
            </a:lvl1pPr>
            <a:lvl2pPr marL="266700" indent="0" algn="ctr">
              <a:spcBef>
                <a:spcPts val="1200"/>
              </a:spcBef>
              <a:spcAft>
                <a:spcPts val="0"/>
              </a:spcAft>
              <a:buNone/>
              <a:defRPr sz="1000"/>
            </a:lvl2pPr>
            <a:lvl3pPr algn="ctr">
              <a:lnSpc>
                <a:spcPct val="95000"/>
              </a:lnSpc>
              <a:defRPr sz="1000"/>
            </a:lvl3pPr>
            <a:lvl4pPr algn="ctr">
              <a:defRPr/>
            </a:lvl4pPr>
            <a:lvl5pPr algn="ctr">
              <a:defRPr/>
            </a:lvl5pPr>
          </a:lstStyle>
          <a:p>
            <a:pPr lvl="0"/>
            <a:r>
              <a:rPr lang="fr-FR"/>
              <a:t>Modifiez les styles du texte du masque</a:t>
            </a:r>
          </a:p>
          <a:p>
            <a:pPr lvl="1"/>
            <a:r>
              <a:rPr lang="fr-FR"/>
              <a:t>Deuxième niveau</a:t>
            </a:r>
          </a:p>
          <a:p>
            <a:pPr lvl="2"/>
            <a:r>
              <a:rPr lang="fr-FR"/>
              <a:t>Troisième niveau</a:t>
            </a:r>
          </a:p>
        </p:txBody>
      </p:sp>
      <p:pic>
        <p:nvPicPr>
          <p:cNvPr id="10" name="Image 9">
            <a:extLst>
              <a:ext uri="{FF2B5EF4-FFF2-40B4-BE49-F238E27FC236}">
                <a16:creationId xmlns="" xmlns:a16="http://schemas.microsoft.com/office/drawing/2014/main" id="{FC26FDE4-9A40-474B-9675-831708AA9CD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4727" r="69711"/>
          <a:stretch/>
        </p:blipFill>
        <p:spPr>
          <a:xfrm>
            <a:off x="3131386" y="2580681"/>
            <a:ext cx="646983" cy="713233"/>
          </a:xfrm>
          <a:prstGeom prst="rect">
            <a:avLst/>
          </a:prstGeom>
        </p:spPr>
      </p:pic>
    </p:spTree>
    <p:extLst>
      <p:ext uri="{BB962C8B-B14F-4D97-AF65-F5344CB8AC3E}">
        <p14:creationId xmlns:p14="http://schemas.microsoft.com/office/powerpoint/2010/main" val="1039861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5F6E5361-96A5-44BD-8153-91E9B194E1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0526" y="310625"/>
            <a:ext cx="8522947" cy="6236749"/>
          </a:xfrm>
          <a:prstGeom prst="rect">
            <a:avLst/>
          </a:prstGeom>
        </p:spPr>
      </p:pic>
      <p:sp>
        <p:nvSpPr>
          <p:cNvPr id="4" name="Espace réservé de la date 3">
            <a:extLst>
              <a:ext uri="{FF2B5EF4-FFF2-40B4-BE49-F238E27FC236}">
                <a16:creationId xmlns="" xmlns:a16="http://schemas.microsoft.com/office/drawing/2014/main" id="{E8A6E2A1-E9A6-4CBF-A0ED-A1A5A4703351}"/>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 xmlns:a16="http://schemas.microsoft.com/office/drawing/2014/main" id="{27AD1F31-67FF-415B-BD07-08088B61A88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6FAAFC07-6212-49F8-B5E3-A96974528027}"/>
              </a:ext>
            </a:extLst>
          </p:cNvPr>
          <p:cNvSpPr>
            <a:spLocks noGrp="1"/>
          </p:cNvSpPr>
          <p:nvPr>
            <p:ph type="sldNum" sz="quarter" idx="12"/>
          </p:nvPr>
        </p:nvSpPr>
        <p:spPr/>
        <p:txBody>
          <a:bodyPr/>
          <a:lstStyle/>
          <a:p>
            <a:fld id="{4E941DC1-F5BB-4F42-A2C6-AD77D66B46C8}" type="slidenum">
              <a:rPr lang="fr-FR" smtClean="0"/>
              <a:t>‹N°›</a:t>
            </a:fld>
            <a:endParaRPr lang="fr-FR" dirty="0"/>
          </a:p>
        </p:txBody>
      </p:sp>
      <p:pic>
        <p:nvPicPr>
          <p:cNvPr id="10" name="Image 9">
            <a:extLst>
              <a:ext uri="{FF2B5EF4-FFF2-40B4-BE49-F238E27FC236}">
                <a16:creationId xmlns="" xmlns:a16="http://schemas.microsoft.com/office/drawing/2014/main" id="{C46A9D2F-508B-4C55-BF6F-6AC69ABDB61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84344" y="2824916"/>
            <a:ext cx="3575311" cy="1328931"/>
          </a:xfrm>
          <a:prstGeom prst="rect">
            <a:avLst/>
          </a:prstGeom>
        </p:spPr>
      </p:pic>
    </p:spTree>
    <p:extLst>
      <p:ext uri="{BB962C8B-B14F-4D97-AF65-F5344CB8AC3E}">
        <p14:creationId xmlns:p14="http://schemas.microsoft.com/office/powerpoint/2010/main" val="371682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titre Modèle 2">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ED6FD38-C1E3-4FEE-B5E0-CE379BDFD83E}"/>
              </a:ext>
            </a:extLst>
          </p:cNvPr>
          <p:cNvSpPr>
            <a:spLocks noGrp="1"/>
          </p:cNvSpPr>
          <p:nvPr>
            <p:ph type="ctrTitle" hasCustomPrompt="1"/>
          </p:nvPr>
        </p:nvSpPr>
        <p:spPr>
          <a:xfrm>
            <a:off x="2753132" y="1570929"/>
            <a:ext cx="5329819" cy="2263507"/>
          </a:xfrm>
        </p:spPr>
        <p:txBody>
          <a:bodyPr anchor="b"/>
          <a:lstStyle>
            <a:lvl1pPr algn="l">
              <a:lnSpc>
                <a:spcPct val="100000"/>
              </a:lnSpc>
              <a:defRPr sz="3000" b="0" cap="all" baseline="0">
                <a:solidFill>
                  <a:schemeClr val="tx1"/>
                </a:solidFill>
                <a:latin typeface="Arial Black" panose="020B0A04020102020204" pitchFamily="34" charset="0"/>
              </a:defRPr>
            </a:lvl1pPr>
          </a:lstStyle>
          <a:p>
            <a:r>
              <a:rPr lang="fr-FR" dirty="0"/>
              <a:t>Écrire le titre de la présentation</a:t>
            </a:r>
          </a:p>
        </p:txBody>
      </p:sp>
      <p:sp>
        <p:nvSpPr>
          <p:cNvPr id="3" name="Sous-titre 2">
            <a:extLst>
              <a:ext uri="{FF2B5EF4-FFF2-40B4-BE49-F238E27FC236}">
                <a16:creationId xmlns="" xmlns:a16="http://schemas.microsoft.com/office/drawing/2014/main" id="{5E954553-677C-47DE-A7B8-5EE1A65B708B}"/>
              </a:ext>
            </a:extLst>
          </p:cNvPr>
          <p:cNvSpPr>
            <a:spLocks noGrp="1"/>
          </p:cNvSpPr>
          <p:nvPr>
            <p:ph type="subTitle" idx="1" hasCustomPrompt="1"/>
          </p:nvPr>
        </p:nvSpPr>
        <p:spPr>
          <a:xfrm>
            <a:off x="2753132" y="3912588"/>
            <a:ext cx="5329819" cy="322982"/>
          </a:xfrm>
        </p:spPr>
        <p:txBody>
          <a:bodyPr/>
          <a:lstStyle>
            <a:lvl1pPr marL="0" indent="0" algn="l">
              <a:buNone/>
              <a:defRPr sz="2000" cap="none"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 de la présentation</a:t>
            </a:r>
          </a:p>
        </p:txBody>
      </p:sp>
      <p:sp>
        <p:nvSpPr>
          <p:cNvPr id="9" name="Espace réservé du texte 8">
            <a:extLst>
              <a:ext uri="{FF2B5EF4-FFF2-40B4-BE49-F238E27FC236}">
                <a16:creationId xmlns="" xmlns:a16="http://schemas.microsoft.com/office/drawing/2014/main" id="{FAA7821E-ABBF-46A0-A8E3-7B52CE68925A}"/>
              </a:ext>
            </a:extLst>
          </p:cNvPr>
          <p:cNvSpPr>
            <a:spLocks noGrp="1"/>
          </p:cNvSpPr>
          <p:nvPr>
            <p:ph type="body" sz="quarter" idx="13" hasCustomPrompt="1"/>
          </p:nvPr>
        </p:nvSpPr>
        <p:spPr>
          <a:xfrm>
            <a:off x="2752445" y="4261838"/>
            <a:ext cx="5329819" cy="322262"/>
          </a:xfrm>
        </p:spPr>
        <p:txBody>
          <a:bodyPr anchor="ctr"/>
          <a:lstStyle>
            <a:lvl1pPr>
              <a:defRPr sz="2000" b="1" cap="none" baseline="0">
                <a:solidFill>
                  <a:schemeClr val="bg2"/>
                </a:solidFill>
              </a:defRPr>
            </a:lvl1pPr>
            <a:lvl2pPr marL="266700" indent="0">
              <a:buNone/>
              <a:defRPr/>
            </a:lvl2pPr>
          </a:lstStyle>
          <a:p>
            <a:pPr lvl="0"/>
            <a:r>
              <a:rPr lang="fr-FR" dirty="0"/>
              <a:t>00/00/0000</a:t>
            </a:r>
          </a:p>
        </p:txBody>
      </p:sp>
      <p:pic>
        <p:nvPicPr>
          <p:cNvPr id="6" name="Image 5">
            <a:extLst>
              <a:ext uri="{FF2B5EF4-FFF2-40B4-BE49-F238E27FC236}">
                <a16:creationId xmlns="" xmlns:a16="http://schemas.microsoft.com/office/drawing/2014/main" id="{3D71E407-80E9-4B2E-BF41-2924309B36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6857999"/>
          </a:xfrm>
          <a:prstGeom prst="rect">
            <a:avLst/>
          </a:prstGeom>
        </p:spPr>
      </p:pic>
      <p:pic>
        <p:nvPicPr>
          <p:cNvPr id="11" name="Image 10">
            <a:extLst>
              <a:ext uri="{FF2B5EF4-FFF2-40B4-BE49-F238E27FC236}">
                <a16:creationId xmlns="" xmlns:a16="http://schemas.microsoft.com/office/drawing/2014/main" id="{5DE24AEE-298A-4BBC-B3B5-5AFFE467D8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8664" y="471404"/>
            <a:ext cx="2289053" cy="463297"/>
          </a:xfrm>
          <a:prstGeom prst="rect">
            <a:avLst/>
          </a:prstGeom>
        </p:spPr>
      </p:pic>
    </p:spTree>
    <p:extLst>
      <p:ext uri="{BB962C8B-B14F-4D97-AF65-F5344CB8AC3E}">
        <p14:creationId xmlns:p14="http://schemas.microsoft.com/office/powerpoint/2010/main" val="333927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 name="Espace réservé de la date 3">
            <a:extLst>
              <a:ext uri="{FF2B5EF4-FFF2-40B4-BE49-F238E27FC236}">
                <a16:creationId xmlns="" xmlns:a16="http://schemas.microsoft.com/office/drawing/2014/main" id="{E8A6E2A1-E9A6-4CBF-A0ED-A1A5A4703351}"/>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 xmlns:a16="http://schemas.microsoft.com/office/drawing/2014/main" id="{27AD1F31-67FF-415B-BD07-08088B61A88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6FAAFC07-6212-49F8-B5E3-A96974528027}"/>
              </a:ext>
            </a:extLst>
          </p:cNvPr>
          <p:cNvSpPr>
            <a:spLocks noGrp="1"/>
          </p:cNvSpPr>
          <p:nvPr>
            <p:ph type="sldNum" sz="quarter" idx="12"/>
          </p:nvPr>
        </p:nvSpPr>
        <p:spPr/>
        <p:txBody>
          <a:bodyPr/>
          <a:lstStyle/>
          <a:p>
            <a:fld id="{4E941DC1-F5BB-4F42-A2C6-AD77D66B46C8}" type="slidenum">
              <a:rPr lang="fr-FR" smtClean="0"/>
              <a:t>‹N°›</a:t>
            </a:fld>
            <a:endParaRPr lang="fr-FR" dirty="0"/>
          </a:p>
        </p:txBody>
      </p:sp>
      <p:sp>
        <p:nvSpPr>
          <p:cNvPr id="8" name="Espace réservé du texte 7">
            <a:extLst>
              <a:ext uri="{FF2B5EF4-FFF2-40B4-BE49-F238E27FC236}">
                <a16:creationId xmlns="" xmlns:a16="http://schemas.microsoft.com/office/drawing/2014/main" id="{5909E4DB-8E97-4112-8FDB-60E939DEBC2E}"/>
              </a:ext>
            </a:extLst>
          </p:cNvPr>
          <p:cNvSpPr>
            <a:spLocks noGrp="1"/>
          </p:cNvSpPr>
          <p:nvPr>
            <p:ph type="body" sz="quarter" idx="13" hasCustomPrompt="1"/>
          </p:nvPr>
        </p:nvSpPr>
        <p:spPr>
          <a:xfrm>
            <a:off x="860885" y="992039"/>
            <a:ext cx="7972564" cy="5141342"/>
          </a:xfrm>
        </p:spPr>
        <p:txBody>
          <a:bodyPr/>
          <a:lstStyle>
            <a:lvl1pPr marL="0" indent="361950" algn="l" defTabSz="534988" rtl="0" eaLnBrk="1" latinLnBrk="0" hangingPunct="1">
              <a:lnSpc>
                <a:spcPct val="100000"/>
              </a:lnSpc>
              <a:spcBef>
                <a:spcPts val="1200"/>
              </a:spcBef>
              <a:spcAft>
                <a:spcPts val="400"/>
              </a:spcAft>
              <a:buClr>
                <a:schemeClr val="bg2"/>
              </a:buClr>
              <a:buFont typeface="+mj-lt"/>
              <a:buAutoNum type="arabicPeriod"/>
              <a:defRPr lang="fr-FR" sz="3000" b="1" kern="1200" cap="none" baseline="0" dirty="0" smtClean="0">
                <a:solidFill>
                  <a:schemeClr val="tx2"/>
                </a:solidFill>
                <a:latin typeface="+mj-lt"/>
                <a:ea typeface="+mj-ea"/>
                <a:cs typeface="+mj-cs"/>
              </a:defRPr>
            </a:lvl1pPr>
            <a:lvl2pPr marL="630238" indent="-544513">
              <a:lnSpc>
                <a:spcPct val="125000"/>
              </a:lnSpc>
              <a:spcBef>
                <a:spcPts val="0"/>
              </a:spcBef>
              <a:buSzPct val="80000"/>
              <a:buFont typeface="+mj-lt"/>
              <a:buAutoNum type="arabicPeriod"/>
              <a:tabLst>
                <a:tab pos="630238" algn="l"/>
              </a:tabLst>
              <a:defRPr sz="1900"/>
            </a:lvl2pPr>
          </a:lstStyle>
          <a:p>
            <a:pPr lvl="0"/>
            <a:r>
              <a:rPr lang="fr-FR" dirty="0"/>
              <a:t>Titre de la partie</a:t>
            </a:r>
          </a:p>
          <a:p>
            <a:pPr lvl="1"/>
            <a:r>
              <a:rPr lang="fr-FR" dirty="0"/>
              <a:t>Chapitre</a:t>
            </a:r>
          </a:p>
        </p:txBody>
      </p:sp>
      <p:sp>
        <p:nvSpPr>
          <p:cNvPr id="9" name="Titre 8">
            <a:extLst>
              <a:ext uri="{FF2B5EF4-FFF2-40B4-BE49-F238E27FC236}">
                <a16:creationId xmlns="" xmlns:a16="http://schemas.microsoft.com/office/drawing/2014/main" id="{B33F0923-6576-4FDC-B288-48DB6CF7F0A6}"/>
              </a:ext>
            </a:extLst>
          </p:cNvPr>
          <p:cNvSpPr>
            <a:spLocks noGrp="1"/>
          </p:cNvSpPr>
          <p:nvPr>
            <p:ph type="title" hasCustomPrompt="1"/>
          </p:nvPr>
        </p:nvSpPr>
        <p:spPr>
          <a:xfrm>
            <a:off x="428886" y="232914"/>
            <a:ext cx="8023645" cy="629728"/>
          </a:xfrm>
        </p:spPr>
        <p:txBody>
          <a:bodyPr/>
          <a:lstStyle>
            <a:lvl1pPr>
              <a:defRPr sz="2100" cap="all" baseline="0">
                <a:solidFill>
                  <a:schemeClr val="tx1"/>
                </a:solidFill>
                <a:latin typeface="Arial Black" panose="020B0A04020102020204" pitchFamily="34" charset="0"/>
              </a:defRPr>
            </a:lvl1pPr>
          </a:lstStyle>
          <a:p>
            <a:r>
              <a:rPr lang="fr-FR" dirty="0"/>
              <a:t>Titre sommaire</a:t>
            </a:r>
          </a:p>
        </p:txBody>
      </p:sp>
    </p:spTree>
    <p:extLst>
      <p:ext uri="{BB962C8B-B14F-4D97-AF65-F5344CB8AC3E}">
        <p14:creationId xmlns:p14="http://schemas.microsoft.com/office/powerpoint/2010/main" val="193674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chapitre Modèle 1">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0640B38-D35F-4EA0-9231-AEA59F42A249}"/>
              </a:ext>
            </a:extLst>
          </p:cNvPr>
          <p:cNvSpPr>
            <a:spLocks noGrp="1"/>
          </p:cNvSpPr>
          <p:nvPr>
            <p:ph type="title" hasCustomPrompt="1"/>
          </p:nvPr>
        </p:nvSpPr>
        <p:spPr>
          <a:xfrm>
            <a:off x="895390" y="924736"/>
            <a:ext cx="3521336" cy="5010238"/>
          </a:xfrm>
        </p:spPr>
        <p:txBody>
          <a:bodyPr anchor="t"/>
          <a:lstStyle>
            <a:lvl1pPr marL="0" indent="534988" defTabSz="534988">
              <a:buClr>
                <a:schemeClr val="bg2"/>
              </a:buClr>
              <a:buFont typeface="+mj-lt"/>
              <a:buAutoNum type="arabicPeriod"/>
              <a:defRPr sz="4000" b="1">
                <a:solidFill>
                  <a:schemeClr val="tx2"/>
                </a:solidFill>
              </a:defRPr>
            </a:lvl1pPr>
          </a:lstStyle>
          <a:p>
            <a:r>
              <a:rPr lang="fr-FR" dirty="0"/>
              <a:t>Titre de la partie</a:t>
            </a:r>
          </a:p>
        </p:txBody>
      </p:sp>
      <p:sp>
        <p:nvSpPr>
          <p:cNvPr id="4" name="Espace réservé de la date 3">
            <a:extLst>
              <a:ext uri="{FF2B5EF4-FFF2-40B4-BE49-F238E27FC236}">
                <a16:creationId xmlns="" xmlns:a16="http://schemas.microsoft.com/office/drawing/2014/main" id="{E8A6E2A1-E9A6-4CBF-A0ED-A1A5A4703351}"/>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 xmlns:a16="http://schemas.microsoft.com/office/drawing/2014/main" id="{27AD1F31-67FF-415B-BD07-08088B61A88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6FAAFC07-6212-49F8-B5E3-A96974528027}"/>
              </a:ext>
            </a:extLst>
          </p:cNvPr>
          <p:cNvSpPr>
            <a:spLocks noGrp="1"/>
          </p:cNvSpPr>
          <p:nvPr>
            <p:ph type="sldNum" sz="quarter" idx="12"/>
          </p:nvPr>
        </p:nvSpPr>
        <p:spPr/>
        <p:txBody>
          <a:bodyPr/>
          <a:lstStyle/>
          <a:p>
            <a:fld id="{4E941DC1-F5BB-4F42-A2C6-AD77D66B46C8}" type="slidenum">
              <a:rPr lang="fr-FR" smtClean="0"/>
              <a:t>‹N°›</a:t>
            </a:fld>
            <a:endParaRPr lang="fr-FR" dirty="0"/>
          </a:p>
        </p:txBody>
      </p:sp>
      <p:pic>
        <p:nvPicPr>
          <p:cNvPr id="7" name="Image 6">
            <a:extLst>
              <a:ext uri="{FF2B5EF4-FFF2-40B4-BE49-F238E27FC236}">
                <a16:creationId xmlns="" xmlns:a16="http://schemas.microsoft.com/office/drawing/2014/main" id="{BCADB291-AA6E-4582-AC91-7C3A03A4CE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28830" y="276045"/>
            <a:ext cx="4103062" cy="6236899"/>
          </a:xfrm>
          <a:prstGeom prst="rect">
            <a:avLst/>
          </a:prstGeom>
        </p:spPr>
      </p:pic>
    </p:spTree>
    <p:extLst>
      <p:ext uri="{BB962C8B-B14F-4D97-AF65-F5344CB8AC3E}">
        <p14:creationId xmlns:p14="http://schemas.microsoft.com/office/powerpoint/2010/main" val="361030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chapitre Modèle 2">
    <p:spTree>
      <p:nvGrpSpPr>
        <p:cNvPr id="1" name=""/>
        <p:cNvGrpSpPr/>
        <p:nvPr/>
      </p:nvGrpSpPr>
      <p:grpSpPr>
        <a:xfrm>
          <a:off x="0" y="0"/>
          <a:ext cx="0" cy="0"/>
          <a:chOff x="0" y="0"/>
          <a:chExt cx="0" cy="0"/>
        </a:xfrm>
      </p:grpSpPr>
      <p:pic>
        <p:nvPicPr>
          <p:cNvPr id="11" name="Image 10">
            <a:extLst>
              <a:ext uri="{FF2B5EF4-FFF2-40B4-BE49-F238E27FC236}">
                <a16:creationId xmlns="" xmlns:a16="http://schemas.microsoft.com/office/drawing/2014/main" id="{E11770A2-AC93-4B93-99DD-2DAC26BD06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0551" y="314575"/>
            <a:ext cx="8522898" cy="3347628"/>
          </a:xfrm>
          <a:prstGeom prst="rect">
            <a:avLst/>
          </a:prstGeom>
        </p:spPr>
      </p:pic>
      <p:sp>
        <p:nvSpPr>
          <p:cNvPr id="2" name="Titre 1">
            <a:extLst>
              <a:ext uri="{FF2B5EF4-FFF2-40B4-BE49-F238E27FC236}">
                <a16:creationId xmlns="" xmlns:a16="http://schemas.microsoft.com/office/drawing/2014/main" id="{F0640B38-D35F-4EA0-9231-AEA59F42A249}"/>
              </a:ext>
            </a:extLst>
          </p:cNvPr>
          <p:cNvSpPr>
            <a:spLocks noGrp="1"/>
          </p:cNvSpPr>
          <p:nvPr>
            <p:ph type="title" hasCustomPrompt="1"/>
          </p:nvPr>
        </p:nvSpPr>
        <p:spPr>
          <a:xfrm>
            <a:off x="895390" y="4451230"/>
            <a:ext cx="7256572" cy="1483744"/>
          </a:xfrm>
        </p:spPr>
        <p:txBody>
          <a:bodyPr anchor="t"/>
          <a:lstStyle>
            <a:lvl1pPr marL="0" indent="534988" defTabSz="534988">
              <a:buClr>
                <a:schemeClr val="bg2"/>
              </a:buClr>
              <a:buFont typeface="+mj-lt"/>
              <a:buAutoNum type="arabicPeriod"/>
              <a:defRPr sz="4000" b="1">
                <a:solidFill>
                  <a:schemeClr val="tx2"/>
                </a:solidFill>
              </a:defRPr>
            </a:lvl1pPr>
          </a:lstStyle>
          <a:p>
            <a:r>
              <a:rPr lang="fr-FR" dirty="0"/>
              <a:t>Titre de la partie</a:t>
            </a:r>
          </a:p>
        </p:txBody>
      </p:sp>
      <p:sp>
        <p:nvSpPr>
          <p:cNvPr id="4" name="Espace réservé de la date 3">
            <a:extLst>
              <a:ext uri="{FF2B5EF4-FFF2-40B4-BE49-F238E27FC236}">
                <a16:creationId xmlns="" xmlns:a16="http://schemas.microsoft.com/office/drawing/2014/main" id="{E8A6E2A1-E9A6-4CBF-A0ED-A1A5A4703351}"/>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 xmlns:a16="http://schemas.microsoft.com/office/drawing/2014/main" id="{27AD1F31-67FF-415B-BD07-08088B61A88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6FAAFC07-6212-49F8-B5E3-A96974528027}"/>
              </a:ext>
            </a:extLst>
          </p:cNvPr>
          <p:cNvSpPr>
            <a:spLocks noGrp="1"/>
          </p:cNvSpPr>
          <p:nvPr>
            <p:ph type="sldNum" sz="quarter" idx="12"/>
          </p:nvPr>
        </p:nvSpPr>
        <p:spPr/>
        <p:txBody>
          <a:bodyPr/>
          <a:lstStyle/>
          <a:p>
            <a:fld id="{4E941DC1-F5BB-4F42-A2C6-AD77D66B46C8}" type="slidenum">
              <a:rPr lang="fr-FR" smtClean="0"/>
              <a:t>‹N°›</a:t>
            </a:fld>
            <a:endParaRPr lang="fr-FR" dirty="0"/>
          </a:p>
        </p:txBody>
      </p:sp>
      <p:pic>
        <p:nvPicPr>
          <p:cNvPr id="8" name="Image 7">
            <a:extLst>
              <a:ext uri="{FF2B5EF4-FFF2-40B4-BE49-F238E27FC236}">
                <a16:creationId xmlns="" xmlns:a16="http://schemas.microsoft.com/office/drawing/2014/main" id="{EC4F931D-A391-4821-8149-B2CE0D435D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92281" y="589353"/>
            <a:ext cx="2987046" cy="2798070"/>
          </a:xfrm>
          <a:prstGeom prst="rect">
            <a:avLst/>
          </a:prstGeom>
        </p:spPr>
      </p:pic>
    </p:spTree>
    <p:extLst>
      <p:ext uri="{BB962C8B-B14F-4D97-AF65-F5344CB8AC3E}">
        <p14:creationId xmlns:p14="http://schemas.microsoft.com/office/powerpoint/2010/main" val="373309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chapitre Modèle 3">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E6AF4926-B5E6-4C6E-893E-B609915FB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0526" y="310625"/>
            <a:ext cx="8522947" cy="6236749"/>
          </a:xfrm>
          <a:prstGeom prst="rect">
            <a:avLst/>
          </a:prstGeom>
        </p:spPr>
      </p:pic>
      <p:sp>
        <p:nvSpPr>
          <p:cNvPr id="2" name="Titre 1">
            <a:extLst>
              <a:ext uri="{FF2B5EF4-FFF2-40B4-BE49-F238E27FC236}">
                <a16:creationId xmlns="" xmlns:a16="http://schemas.microsoft.com/office/drawing/2014/main" id="{F0640B38-D35F-4EA0-9231-AEA59F42A249}"/>
              </a:ext>
            </a:extLst>
          </p:cNvPr>
          <p:cNvSpPr>
            <a:spLocks noGrp="1"/>
          </p:cNvSpPr>
          <p:nvPr>
            <p:ph type="title" hasCustomPrompt="1"/>
          </p:nvPr>
        </p:nvSpPr>
        <p:spPr>
          <a:xfrm>
            <a:off x="895389" y="931664"/>
            <a:ext cx="7398059" cy="3303906"/>
          </a:xfrm>
        </p:spPr>
        <p:txBody>
          <a:bodyPr anchor="t"/>
          <a:lstStyle>
            <a:lvl1pPr marL="0" indent="534988" defTabSz="534988">
              <a:buClr>
                <a:schemeClr val="bg2"/>
              </a:buClr>
              <a:buFont typeface="+mj-lt"/>
              <a:buAutoNum type="arabicPeriod"/>
              <a:defRPr sz="4000" b="1">
                <a:solidFill>
                  <a:schemeClr val="tx2"/>
                </a:solidFill>
              </a:defRPr>
            </a:lvl1pPr>
          </a:lstStyle>
          <a:p>
            <a:r>
              <a:rPr lang="fr-FR" dirty="0"/>
              <a:t>Titre de la partie</a:t>
            </a:r>
          </a:p>
        </p:txBody>
      </p:sp>
      <p:sp>
        <p:nvSpPr>
          <p:cNvPr id="4" name="Espace réservé de la date 3">
            <a:extLst>
              <a:ext uri="{FF2B5EF4-FFF2-40B4-BE49-F238E27FC236}">
                <a16:creationId xmlns="" xmlns:a16="http://schemas.microsoft.com/office/drawing/2014/main" id="{E8A6E2A1-E9A6-4CBF-A0ED-A1A5A4703351}"/>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 xmlns:a16="http://schemas.microsoft.com/office/drawing/2014/main" id="{27AD1F31-67FF-415B-BD07-08088B61A88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6FAAFC07-6212-49F8-B5E3-A96974528027}"/>
              </a:ext>
            </a:extLst>
          </p:cNvPr>
          <p:cNvSpPr>
            <a:spLocks noGrp="1"/>
          </p:cNvSpPr>
          <p:nvPr>
            <p:ph type="sldNum" sz="quarter" idx="12"/>
          </p:nvPr>
        </p:nvSpPr>
        <p:spPr/>
        <p:txBody>
          <a:bodyPr/>
          <a:lstStyle/>
          <a:p>
            <a:fld id="{4E941DC1-F5BB-4F42-A2C6-AD77D66B46C8}" type="slidenum">
              <a:rPr lang="fr-FR" smtClean="0"/>
              <a:t>‹N°›</a:t>
            </a:fld>
            <a:endParaRPr lang="fr-FR" dirty="0"/>
          </a:p>
        </p:txBody>
      </p:sp>
      <p:pic>
        <p:nvPicPr>
          <p:cNvPr id="8" name="Image 7">
            <a:extLst>
              <a:ext uri="{FF2B5EF4-FFF2-40B4-BE49-F238E27FC236}">
                <a16:creationId xmlns="" xmlns:a16="http://schemas.microsoft.com/office/drawing/2014/main" id="{3E0B2D48-1F82-43DA-8006-0A45AEB344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57335" y="3761637"/>
            <a:ext cx="2976113" cy="2785811"/>
          </a:xfrm>
          <a:prstGeom prst="rect">
            <a:avLst/>
          </a:prstGeom>
        </p:spPr>
      </p:pic>
    </p:spTree>
    <p:extLst>
      <p:ext uri="{BB962C8B-B14F-4D97-AF65-F5344CB8AC3E}">
        <p14:creationId xmlns:p14="http://schemas.microsoft.com/office/powerpoint/2010/main" val="392808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4DC8D3E-3ED6-4771-8070-0060827E6009}"/>
              </a:ext>
            </a:extLst>
          </p:cNvPr>
          <p:cNvSpPr>
            <a:spLocks noGrp="1"/>
          </p:cNvSpPr>
          <p:nvPr>
            <p:ph type="title" hasCustomPrompt="1"/>
          </p:nvPr>
        </p:nvSpPr>
        <p:spPr>
          <a:xfrm>
            <a:off x="809803" y="207034"/>
            <a:ext cx="8023645" cy="629728"/>
          </a:xfrm>
        </p:spPr>
        <p:txBody>
          <a:bodyPr/>
          <a:lstStyle>
            <a:lvl1pPr>
              <a:defRPr/>
            </a:lvl1pPr>
          </a:lstStyle>
          <a:p>
            <a:r>
              <a:rPr lang="fr-FR" dirty="0"/>
              <a:t>Titre de la diapositive</a:t>
            </a:r>
          </a:p>
        </p:txBody>
      </p:sp>
      <p:sp>
        <p:nvSpPr>
          <p:cNvPr id="3" name="Espace réservé du contenu 2">
            <a:extLst>
              <a:ext uri="{FF2B5EF4-FFF2-40B4-BE49-F238E27FC236}">
                <a16:creationId xmlns="" xmlns:a16="http://schemas.microsoft.com/office/drawing/2014/main" id="{CA8B875D-4250-4FBE-9270-634F37446DE4}"/>
              </a:ext>
            </a:extLst>
          </p:cNvPr>
          <p:cNvSpPr>
            <a:spLocks noGrp="1"/>
          </p:cNvSpPr>
          <p:nvPr>
            <p:ph idx="1"/>
          </p:nvPr>
        </p:nvSpPr>
        <p:spPr>
          <a:xfrm>
            <a:off x="306689" y="1009290"/>
            <a:ext cx="8526759" cy="51849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FCC832EB-B3C2-467E-81EF-F0720139974B}"/>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 xmlns:a16="http://schemas.microsoft.com/office/drawing/2014/main" id="{67BAF99A-A4E7-48C1-B38C-C3B271CF72E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 xmlns:a16="http://schemas.microsoft.com/office/drawing/2014/main" id="{B679DDA5-7579-4670-8A84-02080CF1B7CE}"/>
              </a:ext>
            </a:extLst>
          </p:cNvPr>
          <p:cNvSpPr>
            <a:spLocks noGrp="1"/>
          </p:cNvSpPr>
          <p:nvPr>
            <p:ph type="sldNum" sz="quarter" idx="12"/>
          </p:nvPr>
        </p:nvSpPr>
        <p:spPr/>
        <p:txBody>
          <a:bodyPr/>
          <a:lstStyle/>
          <a:p>
            <a:fld id="{4E941DC1-F5BB-4F42-A2C6-AD77D66B46C8}" type="slidenum">
              <a:rPr lang="fr-FR" smtClean="0"/>
              <a:t>‹N°›</a:t>
            </a:fld>
            <a:endParaRPr lang="fr-FR" dirty="0"/>
          </a:p>
        </p:txBody>
      </p:sp>
      <p:sp>
        <p:nvSpPr>
          <p:cNvPr id="8" name="Espace réservé du texte 7">
            <a:extLst>
              <a:ext uri="{FF2B5EF4-FFF2-40B4-BE49-F238E27FC236}">
                <a16:creationId xmlns="" xmlns:a16="http://schemas.microsoft.com/office/drawing/2014/main" id="{19DD87DA-7C0B-4721-975C-4F4E5184179D}"/>
              </a:ext>
            </a:extLst>
          </p:cNvPr>
          <p:cNvSpPr>
            <a:spLocks noGrp="1"/>
          </p:cNvSpPr>
          <p:nvPr>
            <p:ph type="body" sz="quarter" idx="13" hasCustomPrompt="1"/>
          </p:nvPr>
        </p:nvSpPr>
        <p:spPr>
          <a:xfrm>
            <a:off x="306567" y="207034"/>
            <a:ext cx="503237" cy="629728"/>
          </a:xfrm>
        </p:spPr>
        <p:txBody>
          <a:bodyPr anchor="ctr"/>
          <a:lstStyle>
            <a:lvl1pPr algn="l">
              <a:defRPr sz="3000" b="0" spc="-150"/>
            </a:lvl1pPr>
          </a:lstStyle>
          <a:p>
            <a:pPr lvl="0"/>
            <a:r>
              <a:rPr lang="fr-FR" dirty="0"/>
              <a:t>0.0</a:t>
            </a:r>
          </a:p>
        </p:txBody>
      </p:sp>
    </p:spTree>
    <p:extLst>
      <p:ext uri="{BB962C8B-B14F-4D97-AF65-F5344CB8AC3E}">
        <p14:creationId xmlns:p14="http://schemas.microsoft.com/office/powerpoint/2010/main" val="299456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que et texte">
    <p:spTree>
      <p:nvGrpSpPr>
        <p:cNvPr id="1" name=""/>
        <p:cNvGrpSpPr/>
        <p:nvPr/>
      </p:nvGrpSpPr>
      <p:grpSpPr>
        <a:xfrm>
          <a:off x="0" y="0"/>
          <a:ext cx="0" cy="0"/>
          <a:chOff x="0" y="0"/>
          <a:chExt cx="0" cy="0"/>
        </a:xfrm>
      </p:grpSpPr>
      <p:sp>
        <p:nvSpPr>
          <p:cNvPr id="10" name="Espace réservé du graphique 9">
            <a:extLst>
              <a:ext uri="{FF2B5EF4-FFF2-40B4-BE49-F238E27FC236}">
                <a16:creationId xmlns="" xmlns:a16="http://schemas.microsoft.com/office/drawing/2014/main" id="{4AF0F9D4-92B8-4178-9B27-FA7D641C6B02}"/>
              </a:ext>
            </a:extLst>
          </p:cNvPr>
          <p:cNvSpPr>
            <a:spLocks noGrp="1"/>
          </p:cNvSpPr>
          <p:nvPr>
            <p:ph type="chart" sz="quarter" idx="14"/>
          </p:nvPr>
        </p:nvSpPr>
        <p:spPr>
          <a:xfrm>
            <a:off x="306388" y="1336675"/>
            <a:ext cx="3644510" cy="4840288"/>
          </a:xfrm>
        </p:spPr>
        <p:txBody>
          <a:bodyPr/>
          <a:lstStyle/>
          <a:p>
            <a:r>
              <a:rPr lang="fr-FR" dirty="0"/>
              <a:t>Cliquez sur l'icône pour ajouter un graphique</a:t>
            </a:r>
          </a:p>
        </p:txBody>
      </p:sp>
      <p:sp>
        <p:nvSpPr>
          <p:cNvPr id="2" name="Titre 1">
            <a:extLst>
              <a:ext uri="{FF2B5EF4-FFF2-40B4-BE49-F238E27FC236}">
                <a16:creationId xmlns="" xmlns:a16="http://schemas.microsoft.com/office/drawing/2014/main" id="{62A61F2E-2748-4163-9990-56BD9AA6A052}"/>
              </a:ext>
            </a:extLst>
          </p:cNvPr>
          <p:cNvSpPr>
            <a:spLocks noGrp="1"/>
          </p:cNvSpPr>
          <p:nvPr>
            <p:ph type="title" hasCustomPrompt="1"/>
          </p:nvPr>
        </p:nvSpPr>
        <p:spPr/>
        <p:txBody>
          <a:bodyPr/>
          <a:lstStyle>
            <a:lvl1pPr>
              <a:defRPr/>
            </a:lvl1pPr>
          </a:lstStyle>
          <a:p>
            <a:r>
              <a:rPr lang="fr-FR" dirty="0"/>
              <a:t>Titre de la diapositive</a:t>
            </a:r>
          </a:p>
        </p:txBody>
      </p:sp>
      <p:sp>
        <p:nvSpPr>
          <p:cNvPr id="4" name="Espace réservé du contenu 3">
            <a:extLst>
              <a:ext uri="{FF2B5EF4-FFF2-40B4-BE49-F238E27FC236}">
                <a16:creationId xmlns="" xmlns:a16="http://schemas.microsoft.com/office/drawing/2014/main" id="{2576265A-9B45-442F-8937-3E2374A720EC}"/>
              </a:ext>
            </a:extLst>
          </p:cNvPr>
          <p:cNvSpPr>
            <a:spLocks noGrp="1"/>
          </p:cNvSpPr>
          <p:nvPr>
            <p:ph sz="half" idx="2"/>
          </p:nvPr>
        </p:nvSpPr>
        <p:spPr>
          <a:xfrm>
            <a:off x="4157932" y="1337094"/>
            <a:ext cx="4675516" cy="483986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517066B0-691E-44E2-A059-0CF9B01E5D40}"/>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 xmlns:a16="http://schemas.microsoft.com/office/drawing/2014/main" id="{1022DAC7-6D47-47E2-A77C-48EA943BC99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 xmlns:a16="http://schemas.microsoft.com/office/drawing/2014/main" id="{842B65D5-FAD5-4392-9284-16A15883F057}"/>
              </a:ext>
            </a:extLst>
          </p:cNvPr>
          <p:cNvSpPr>
            <a:spLocks noGrp="1"/>
          </p:cNvSpPr>
          <p:nvPr>
            <p:ph type="sldNum" sz="quarter" idx="12"/>
          </p:nvPr>
        </p:nvSpPr>
        <p:spPr/>
        <p:txBody>
          <a:bodyPr/>
          <a:lstStyle/>
          <a:p>
            <a:fld id="{4E941DC1-F5BB-4F42-A2C6-AD77D66B46C8}" type="slidenum">
              <a:rPr lang="fr-FR" smtClean="0"/>
              <a:t>‹N°›</a:t>
            </a:fld>
            <a:endParaRPr lang="fr-FR" dirty="0"/>
          </a:p>
        </p:txBody>
      </p:sp>
      <p:sp>
        <p:nvSpPr>
          <p:cNvPr id="8" name="Espace réservé du texte 7">
            <a:extLst>
              <a:ext uri="{FF2B5EF4-FFF2-40B4-BE49-F238E27FC236}">
                <a16:creationId xmlns="" xmlns:a16="http://schemas.microsoft.com/office/drawing/2014/main" id="{A65A8752-DDEB-4670-85F5-CDA00BA188CA}"/>
              </a:ext>
            </a:extLst>
          </p:cNvPr>
          <p:cNvSpPr>
            <a:spLocks noGrp="1"/>
          </p:cNvSpPr>
          <p:nvPr>
            <p:ph type="body" sz="quarter" idx="13" hasCustomPrompt="1"/>
          </p:nvPr>
        </p:nvSpPr>
        <p:spPr>
          <a:xfrm>
            <a:off x="306567" y="207034"/>
            <a:ext cx="503237" cy="629728"/>
          </a:xfrm>
        </p:spPr>
        <p:txBody>
          <a:bodyPr anchor="ctr"/>
          <a:lstStyle>
            <a:lvl1pPr algn="l">
              <a:defRPr sz="3000" b="0" spc="-150"/>
            </a:lvl1pPr>
          </a:lstStyle>
          <a:p>
            <a:pPr lvl="0"/>
            <a:r>
              <a:rPr lang="fr-FR" dirty="0"/>
              <a:t>0.0</a:t>
            </a:r>
          </a:p>
        </p:txBody>
      </p:sp>
    </p:spTree>
    <p:extLst>
      <p:ext uri="{BB962C8B-B14F-4D97-AF65-F5344CB8AC3E}">
        <p14:creationId xmlns:p14="http://schemas.microsoft.com/office/powerpoint/2010/main" val="118849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2A61F2E-2748-4163-9990-56BD9AA6A052}"/>
              </a:ext>
            </a:extLst>
          </p:cNvPr>
          <p:cNvSpPr>
            <a:spLocks noGrp="1"/>
          </p:cNvSpPr>
          <p:nvPr>
            <p:ph type="title" hasCustomPrompt="1"/>
          </p:nvPr>
        </p:nvSpPr>
        <p:spPr/>
        <p:txBody>
          <a:bodyPr/>
          <a:lstStyle>
            <a:lvl1pPr>
              <a:defRPr/>
            </a:lvl1pPr>
          </a:lstStyle>
          <a:p>
            <a:r>
              <a:rPr lang="fr-FR" dirty="0"/>
              <a:t>Titre de la diapositive</a:t>
            </a:r>
          </a:p>
        </p:txBody>
      </p:sp>
      <p:sp>
        <p:nvSpPr>
          <p:cNvPr id="4" name="Espace réservé du contenu 3">
            <a:extLst>
              <a:ext uri="{FF2B5EF4-FFF2-40B4-BE49-F238E27FC236}">
                <a16:creationId xmlns="" xmlns:a16="http://schemas.microsoft.com/office/drawing/2014/main" id="{2576265A-9B45-442F-8937-3E2374A720EC}"/>
              </a:ext>
            </a:extLst>
          </p:cNvPr>
          <p:cNvSpPr>
            <a:spLocks noGrp="1"/>
          </p:cNvSpPr>
          <p:nvPr>
            <p:ph sz="half" idx="2"/>
          </p:nvPr>
        </p:nvSpPr>
        <p:spPr>
          <a:xfrm>
            <a:off x="4718648" y="1337094"/>
            <a:ext cx="4114800" cy="483986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517066B0-691E-44E2-A059-0CF9B01E5D40}"/>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 xmlns:a16="http://schemas.microsoft.com/office/drawing/2014/main" id="{1022DAC7-6D47-47E2-A77C-48EA943BC99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 xmlns:a16="http://schemas.microsoft.com/office/drawing/2014/main" id="{842B65D5-FAD5-4392-9284-16A15883F057}"/>
              </a:ext>
            </a:extLst>
          </p:cNvPr>
          <p:cNvSpPr>
            <a:spLocks noGrp="1"/>
          </p:cNvSpPr>
          <p:nvPr>
            <p:ph type="sldNum" sz="quarter" idx="12"/>
          </p:nvPr>
        </p:nvSpPr>
        <p:spPr/>
        <p:txBody>
          <a:bodyPr/>
          <a:lstStyle/>
          <a:p>
            <a:fld id="{4E941DC1-F5BB-4F42-A2C6-AD77D66B46C8}" type="slidenum">
              <a:rPr lang="fr-FR" smtClean="0"/>
              <a:t>‹N°›</a:t>
            </a:fld>
            <a:endParaRPr lang="fr-FR" dirty="0"/>
          </a:p>
        </p:txBody>
      </p:sp>
      <p:sp>
        <p:nvSpPr>
          <p:cNvPr id="8" name="Espace réservé du texte 7">
            <a:extLst>
              <a:ext uri="{FF2B5EF4-FFF2-40B4-BE49-F238E27FC236}">
                <a16:creationId xmlns="" xmlns:a16="http://schemas.microsoft.com/office/drawing/2014/main" id="{A65A8752-DDEB-4670-85F5-CDA00BA188CA}"/>
              </a:ext>
            </a:extLst>
          </p:cNvPr>
          <p:cNvSpPr>
            <a:spLocks noGrp="1"/>
          </p:cNvSpPr>
          <p:nvPr>
            <p:ph type="body" sz="quarter" idx="13" hasCustomPrompt="1"/>
          </p:nvPr>
        </p:nvSpPr>
        <p:spPr>
          <a:xfrm>
            <a:off x="306567" y="207034"/>
            <a:ext cx="503237" cy="629728"/>
          </a:xfrm>
        </p:spPr>
        <p:txBody>
          <a:bodyPr anchor="ctr"/>
          <a:lstStyle>
            <a:lvl1pPr algn="l">
              <a:defRPr sz="3000" b="0" spc="-150"/>
            </a:lvl1pPr>
          </a:lstStyle>
          <a:p>
            <a:pPr lvl="0"/>
            <a:r>
              <a:rPr lang="fr-FR" dirty="0"/>
              <a:t>0.0</a:t>
            </a:r>
          </a:p>
        </p:txBody>
      </p:sp>
      <p:sp>
        <p:nvSpPr>
          <p:cNvPr id="9" name="Espace réservé pour une image  8">
            <a:extLst>
              <a:ext uri="{FF2B5EF4-FFF2-40B4-BE49-F238E27FC236}">
                <a16:creationId xmlns="" xmlns:a16="http://schemas.microsoft.com/office/drawing/2014/main" id="{4798A271-E80F-47E3-9AB8-C4773762B8D2}"/>
              </a:ext>
            </a:extLst>
          </p:cNvPr>
          <p:cNvSpPr>
            <a:spLocks noGrp="1"/>
          </p:cNvSpPr>
          <p:nvPr>
            <p:ph type="pic" sz="quarter" idx="14"/>
          </p:nvPr>
        </p:nvSpPr>
        <p:spPr>
          <a:xfrm>
            <a:off x="306388" y="922338"/>
            <a:ext cx="4114800" cy="5625111"/>
          </a:xfrm>
        </p:spPr>
        <p:txBody>
          <a:bodyPr/>
          <a:lstStyle/>
          <a:p>
            <a:r>
              <a:rPr lang="fr-FR" dirty="0"/>
              <a:t>Cliquez sur l'icône pour ajouter une image</a:t>
            </a:r>
          </a:p>
        </p:txBody>
      </p:sp>
    </p:spTree>
    <p:extLst>
      <p:ext uri="{BB962C8B-B14F-4D97-AF65-F5344CB8AC3E}">
        <p14:creationId xmlns:p14="http://schemas.microsoft.com/office/powerpoint/2010/main" val="403566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7E29C333-ED30-4F68-BE9C-F71C2C3091C2}"/>
              </a:ext>
            </a:extLst>
          </p:cNvPr>
          <p:cNvSpPr>
            <a:spLocks noGrp="1"/>
          </p:cNvSpPr>
          <p:nvPr>
            <p:ph type="title"/>
          </p:nvPr>
        </p:nvSpPr>
        <p:spPr>
          <a:xfrm>
            <a:off x="809803" y="207034"/>
            <a:ext cx="8023645" cy="629728"/>
          </a:xfrm>
          <a:prstGeom prst="rect">
            <a:avLst/>
          </a:prstGeom>
        </p:spPr>
        <p:txBody>
          <a:bodyPr vert="horz" lIns="0" tIns="0" rIns="0" bIns="0" rtlCol="0" anchor="ctr">
            <a:noAutofit/>
          </a:bodyPr>
          <a:lstStyle/>
          <a:p>
            <a:r>
              <a:rPr lang="fr-FR"/>
              <a:t>Modifiez le style du titre</a:t>
            </a:r>
          </a:p>
        </p:txBody>
      </p:sp>
      <p:sp>
        <p:nvSpPr>
          <p:cNvPr id="3" name="Espace réservé du texte 2">
            <a:extLst>
              <a:ext uri="{FF2B5EF4-FFF2-40B4-BE49-F238E27FC236}">
                <a16:creationId xmlns="" xmlns:a16="http://schemas.microsoft.com/office/drawing/2014/main" id="{3AB0F053-B458-486E-8E85-B28D1421FC11}"/>
              </a:ext>
            </a:extLst>
          </p:cNvPr>
          <p:cNvSpPr>
            <a:spLocks noGrp="1"/>
          </p:cNvSpPr>
          <p:nvPr>
            <p:ph type="body" idx="1"/>
          </p:nvPr>
        </p:nvSpPr>
        <p:spPr>
          <a:xfrm>
            <a:off x="306689" y="1009290"/>
            <a:ext cx="8526759" cy="5184925"/>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Texte niveau 4</a:t>
            </a:r>
          </a:p>
          <a:p>
            <a:pPr lvl="5"/>
            <a:r>
              <a:rPr lang="fr-FR" sz="1100" dirty="0"/>
              <a:t>Niveau 5</a:t>
            </a:r>
            <a:endParaRPr lang="fr-FR" dirty="0"/>
          </a:p>
        </p:txBody>
      </p:sp>
      <p:sp>
        <p:nvSpPr>
          <p:cNvPr id="4" name="Espace réservé de la date 3">
            <a:extLst>
              <a:ext uri="{FF2B5EF4-FFF2-40B4-BE49-F238E27FC236}">
                <a16:creationId xmlns="" xmlns:a16="http://schemas.microsoft.com/office/drawing/2014/main" id="{BA9386CD-3F10-4D0F-8A49-E3D8D6027227}"/>
              </a:ext>
            </a:extLst>
          </p:cNvPr>
          <p:cNvSpPr>
            <a:spLocks noGrp="1"/>
          </p:cNvSpPr>
          <p:nvPr>
            <p:ph type="dt" sz="half" idx="2"/>
          </p:nvPr>
        </p:nvSpPr>
        <p:spPr>
          <a:xfrm>
            <a:off x="1327391" y="6580637"/>
            <a:ext cx="972000" cy="180000"/>
          </a:xfrm>
          <a:prstGeom prst="rect">
            <a:avLst/>
          </a:prstGeom>
        </p:spPr>
        <p:txBody>
          <a:bodyPr vert="horz" lIns="0" tIns="0" rIns="0" bIns="0" rtlCol="0" anchor="ctr">
            <a:noAutofit/>
          </a:bodyPr>
          <a:lstStyle>
            <a:lvl1pPr algn="l">
              <a:defRPr sz="800">
                <a:solidFill>
                  <a:schemeClr val="tx1"/>
                </a:solidFill>
              </a:defRPr>
            </a:lvl1pPr>
          </a:lstStyle>
          <a:p>
            <a:endParaRPr lang="fr-FR" dirty="0"/>
          </a:p>
        </p:txBody>
      </p:sp>
      <p:sp>
        <p:nvSpPr>
          <p:cNvPr id="5" name="Espace réservé du pied de page 4">
            <a:extLst>
              <a:ext uri="{FF2B5EF4-FFF2-40B4-BE49-F238E27FC236}">
                <a16:creationId xmlns="" xmlns:a16="http://schemas.microsoft.com/office/drawing/2014/main" id="{1893E6AD-4219-4902-A92F-76BA284AA51B}"/>
              </a:ext>
            </a:extLst>
          </p:cNvPr>
          <p:cNvSpPr>
            <a:spLocks noGrp="1"/>
          </p:cNvSpPr>
          <p:nvPr>
            <p:ph type="ftr" sz="quarter" idx="3"/>
          </p:nvPr>
        </p:nvSpPr>
        <p:spPr>
          <a:xfrm>
            <a:off x="428886" y="6580637"/>
            <a:ext cx="864000" cy="180000"/>
          </a:xfrm>
          <a:prstGeom prst="rect">
            <a:avLst/>
          </a:prstGeom>
        </p:spPr>
        <p:txBody>
          <a:bodyPr vert="horz" lIns="0" tIns="0" rIns="0" bIns="0" rtlCol="0" anchor="ctr">
            <a:noAutofit/>
          </a:bodyPr>
          <a:lstStyle>
            <a:lvl1pPr algn="l">
              <a:defRPr sz="800">
                <a:solidFill>
                  <a:schemeClr val="tx1"/>
                </a:solidFill>
              </a:defRPr>
            </a:lvl1pPr>
          </a:lstStyle>
          <a:p>
            <a:endParaRPr lang="fr-FR" dirty="0"/>
          </a:p>
        </p:txBody>
      </p:sp>
      <p:sp>
        <p:nvSpPr>
          <p:cNvPr id="6" name="Espace réservé du numéro de diapositive 5">
            <a:extLst>
              <a:ext uri="{FF2B5EF4-FFF2-40B4-BE49-F238E27FC236}">
                <a16:creationId xmlns="" xmlns:a16="http://schemas.microsoft.com/office/drawing/2014/main" id="{55B80815-2046-4E2F-A816-32D9996DCF56}"/>
              </a:ext>
            </a:extLst>
          </p:cNvPr>
          <p:cNvSpPr>
            <a:spLocks noGrp="1"/>
          </p:cNvSpPr>
          <p:nvPr>
            <p:ph type="sldNum" sz="quarter" idx="4"/>
          </p:nvPr>
        </p:nvSpPr>
        <p:spPr>
          <a:xfrm>
            <a:off x="8293449" y="6578165"/>
            <a:ext cx="540000" cy="180000"/>
          </a:xfrm>
          <a:prstGeom prst="rect">
            <a:avLst/>
          </a:prstGeom>
        </p:spPr>
        <p:txBody>
          <a:bodyPr vert="horz" lIns="0" tIns="0" rIns="0" bIns="0" rtlCol="0" anchor="ctr">
            <a:noAutofit/>
          </a:bodyPr>
          <a:lstStyle>
            <a:lvl1pPr algn="r">
              <a:defRPr sz="800">
                <a:solidFill>
                  <a:schemeClr val="tx1"/>
                </a:solidFill>
              </a:defRPr>
            </a:lvl1pPr>
          </a:lstStyle>
          <a:p>
            <a:fld id="{4E941DC1-F5BB-4F42-A2C6-AD77D66B46C8}" type="slidenum">
              <a:rPr lang="fr-FR" smtClean="0"/>
              <a:pPr/>
              <a:t>‹N°›</a:t>
            </a:fld>
            <a:endParaRPr lang="fr-FR" dirty="0"/>
          </a:p>
        </p:txBody>
      </p:sp>
      <p:sp>
        <p:nvSpPr>
          <p:cNvPr id="7" name="Rectangle 6">
            <a:extLst>
              <a:ext uri="{FF2B5EF4-FFF2-40B4-BE49-F238E27FC236}">
                <a16:creationId xmlns="" xmlns:a16="http://schemas.microsoft.com/office/drawing/2014/main" id="{C546DE11-DA29-4698-9C3C-72FF30FD9EB7}"/>
              </a:ext>
            </a:extLst>
          </p:cNvPr>
          <p:cNvSpPr/>
          <p:nvPr/>
        </p:nvSpPr>
        <p:spPr>
          <a:xfrm>
            <a:off x="306689" y="6634637"/>
            <a:ext cx="72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6646816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70" r:id="rId3"/>
    <p:sldLayoutId id="2147483662" r:id="rId4"/>
    <p:sldLayoutId id="2147483669" r:id="rId5"/>
    <p:sldLayoutId id="2147483671" r:id="rId6"/>
    <p:sldLayoutId id="2147483650" r:id="rId7"/>
    <p:sldLayoutId id="2147483652" r:id="rId8"/>
    <p:sldLayoutId id="2147483672" r:id="rId9"/>
    <p:sldLayoutId id="2147483678" r:id="rId10"/>
    <p:sldLayoutId id="2147483680" r:id="rId11"/>
    <p:sldLayoutId id="2147483681" r:id="rId12"/>
  </p:sldLayoutIdLst>
  <p:hf hdr="0" ftr="0" dt="0"/>
  <p:txStyles>
    <p:titleStyle>
      <a:lvl1pPr algn="l" defTabSz="685800" rtl="0" eaLnBrk="1" latinLnBrk="0" hangingPunct="1">
        <a:lnSpc>
          <a:spcPct val="90000"/>
        </a:lnSpc>
        <a:spcBef>
          <a:spcPct val="0"/>
        </a:spcBef>
        <a:buNone/>
        <a:defRPr sz="3000" kern="1200">
          <a:solidFill>
            <a:schemeClr val="bg2"/>
          </a:solidFill>
          <a:latin typeface="+mj-lt"/>
          <a:ea typeface="+mj-ea"/>
          <a:cs typeface="+mj-cs"/>
        </a:defRPr>
      </a:lvl1pPr>
    </p:titleStyle>
    <p:bodyStyle>
      <a:lvl1pPr marL="0" indent="0" algn="l" defTabSz="685800" rtl="0" eaLnBrk="1" latinLnBrk="0" hangingPunct="1">
        <a:lnSpc>
          <a:spcPct val="90000"/>
        </a:lnSpc>
        <a:spcBef>
          <a:spcPts val="900"/>
        </a:spcBef>
        <a:buFontTx/>
        <a:buNone/>
        <a:defRPr sz="1900" b="1" kern="1200" cap="all" baseline="0">
          <a:solidFill>
            <a:schemeClr val="tx1"/>
          </a:solidFill>
          <a:latin typeface="+mn-lt"/>
          <a:ea typeface="+mn-ea"/>
          <a:cs typeface="+mn-cs"/>
        </a:defRPr>
      </a:lvl1pPr>
      <a:lvl2pPr marL="361950" indent="-95250" algn="l" defTabSz="685800" rtl="0" eaLnBrk="1" latinLnBrk="0" hangingPunct="1">
        <a:lnSpc>
          <a:spcPct val="105000"/>
        </a:lnSpc>
        <a:spcBef>
          <a:spcPts val="300"/>
        </a:spcBef>
        <a:buClr>
          <a:schemeClr val="bg2"/>
        </a:buClr>
        <a:buSzPct val="85000"/>
        <a:buFont typeface="Wingdings" panose="05000000000000000000" pitchFamily="2" charset="2"/>
        <a:buChar char="§"/>
        <a:defRPr sz="1500" kern="1200">
          <a:solidFill>
            <a:schemeClr val="bg2"/>
          </a:solidFill>
          <a:latin typeface="+mn-lt"/>
          <a:ea typeface="+mn-ea"/>
          <a:cs typeface="+mn-cs"/>
        </a:defRPr>
      </a:lvl2pPr>
      <a:lvl3pPr marL="266700" indent="0" algn="l" defTabSz="685800" rtl="0" eaLnBrk="1" latinLnBrk="0" hangingPunct="1">
        <a:lnSpc>
          <a:spcPct val="105000"/>
        </a:lnSpc>
        <a:spcBef>
          <a:spcPts val="0"/>
        </a:spcBef>
        <a:buFont typeface="Arial" panose="020B0604020202020204" pitchFamily="34" charset="0"/>
        <a:buNone/>
        <a:defRPr sz="1500" kern="1200">
          <a:solidFill>
            <a:schemeClr val="tx1"/>
          </a:solidFill>
          <a:latin typeface="+mn-lt"/>
          <a:ea typeface="+mn-ea"/>
          <a:cs typeface="+mn-cs"/>
        </a:defRPr>
      </a:lvl3pPr>
      <a:lvl4pPr marL="715963" indent="-85725" algn="l" defTabSz="685800" rtl="0" eaLnBrk="1" latinLnBrk="0" hangingPunct="1">
        <a:lnSpc>
          <a:spcPct val="90000"/>
        </a:lnSpc>
        <a:spcBef>
          <a:spcPts val="375"/>
        </a:spcBef>
        <a:buClr>
          <a:schemeClr val="tx1"/>
        </a:buClr>
        <a:buFont typeface="Calibri" panose="020F0502020204030204" pitchFamily="34" charset="0"/>
        <a:buChar char="‐"/>
        <a:defRPr sz="1300" b="1" kern="1200">
          <a:solidFill>
            <a:schemeClr val="tx1"/>
          </a:solidFill>
          <a:latin typeface="+mn-lt"/>
          <a:ea typeface="+mn-ea"/>
          <a:cs typeface="+mn-cs"/>
        </a:defRPr>
      </a:lvl4pPr>
      <a:lvl5pPr marL="630238" indent="0" algn="l" defTabSz="685800" rtl="0" eaLnBrk="1" latinLnBrk="0" hangingPunct="1">
        <a:lnSpc>
          <a:spcPct val="105000"/>
        </a:lnSpc>
        <a:spcBef>
          <a:spcPts val="0"/>
        </a:spcBef>
        <a:buFont typeface="Wingdings" panose="05000000000000000000" pitchFamily="2" charset="2"/>
        <a:buNone/>
        <a:defRPr sz="1300" kern="1200">
          <a:solidFill>
            <a:schemeClr val="tx1"/>
          </a:solidFill>
          <a:latin typeface="+mn-lt"/>
          <a:ea typeface="+mn-ea"/>
          <a:cs typeface="+mn-cs"/>
        </a:defRPr>
      </a:lvl5pPr>
      <a:lvl6pPr marL="982663" indent="-85725" algn="l" defTabSz="685800" rtl="0" eaLnBrk="1" latinLnBrk="0" hangingPunct="1">
        <a:lnSpc>
          <a:spcPct val="105000"/>
        </a:lnSpc>
        <a:spcBef>
          <a:spcPts val="375"/>
        </a:spcBef>
        <a:buFont typeface="Wingdings" panose="05000000000000000000" pitchFamily="2" charset="2"/>
        <a:buChar char="§"/>
        <a:defRPr sz="11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jpg@01D602A0.CD6AF4D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elnet.fr/documentation/Document?id=CODE_CTRA_ARTI_R4141-3&amp;FromId=X5F06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elnet.fr/documentation/Document?id=CASS_LIEUVIDE_2008-05-06_0786587&amp;FromId=X5F06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elnet.fr/documentation/Document?id=CASS_LIEUVIDE_2010-02-02_0984250&amp;FromId=X5F060" TargetMode="External"/><Relationship Id="rId4" Type="http://schemas.openxmlformats.org/officeDocument/2006/relationships/hyperlink" Target="https://www.elnet.fr/documentation/Document?id=CA_GRENOBLE_2008-04-10_0701331&amp;FromId=X5F060"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elnet.fr/documentation/Document?id=C09312&amp;FromId=X5F061" TargetMode="External"/><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elnet.fr/documentation/Document?id=CODE_CTRA_ARTI_R4224-15&amp;FromId=X5F061"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elnet.fr/documentation/Document?id=CODE_CTRA_ARTI_R4227-1&amp;FromId=X5F0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legifrance.gouv.fr/affichCodeArticle.do?idArticle=LEGIARTI000019940011&amp;cidTexte=LEGITEXT000006072050&amp;dateTexte=20101217"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francecompetences.fr/app/uploads/2019/11/note_repertoire_specifique_16042019.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legifrance.gouv.fr/affichJuriJudi.do?oldAction=rechJuriJudi&amp;idTexte=JURITEXT000021883881&amp;fastReqId=66896432&amp;fastPos=1"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legifrance.gouv.fr/affichJuriJudi.do?oldAction=rechJuriJudi&amp;idTexte=JURITEXT000018095888&amp;fastReqId=1825172683&amp;fastPos=1"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www.garf.asso.fr/"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legifrance.gouv.fr/affichTexte.do?cidTexte=JORFTEXT000041755644"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urldefense.proofpoint.com/v2/url?u=https-3A__travail-2Demploi.gouv.fr_actualites_l-2Dactualite-2Ddu-2Dministere_article_coronavirus-2Dquestions-2Dreponses-2Dpour-2Dles-2Dentreprises-2Det-2Dles-2Dsalaries&amp;d=DwMF_g&amp;c=0X2fXpeqBMjHJHCefrmThg&amp;r=cpLSHdK_PmTquYT28XG-BeACwKFNBrMHCMVNnBP-2Yk&amp;m=Wh-jbcEFHW8Lr5JhdlAwNFC8yhOgy31wyAz6RkrjzxE&amp;s=YduqJzbZz1t210LBi79iPG6OVYWCcuhZGKMJpKedukc&amp;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7D38D65-7426-40AB-B89D-C25EA9575844}"/>
              </a:ext>
            </a:extLst>
          </p:cNvPr>
          <p:cNvSpPr>
            <a:spLocks noGrp="1"/>
          </p:cNvSpPr>
          <p:nvPr>
            <p:ph type="ctrTitle"/>
          </p:nvPr>
        </p:nvSpPr>
        <p:spPr>
          <a:xfrm>
            <a:off x="3235412" y="806595"/>
            <a:ext cx="5501672" cy="4041642"/>
          </a:xfrm>
        </p:spPr>
        <p:txBody>
          <a:bodyPr/>
          <a:lstStyle/>
          <a:p>
            <a:pPr lvl="0" algn="ctr"/>
            <a:r>
              <a:rPr lang="fr-FR" dirty="0"/>
              <a:t/>
            </a:r>
            <a:br>
              <a:rPr lang="fr-FR" dirty="0"/>
            </a:br>
            <a:r>
              <a:rPr lang="fr-FR" dirty="0"/>
              <a:t/>
            </a:r>
            <a:br>
              <a:rPr lang="fr-FR" dirty="0"/>
            </a:br>
            <a:r>
              <a:rPr lang="fr-FR" sz="2000" dirty="0"/>
              <a:t/>
            </a:r>
            <a:br>
              <a:rPr lang="fr-FR" sz="2000" dirty="0"/>
            </a:br>
            <a:r>
              <a:rPr lang="fr-FR" sz="2800" cap="none" dirty="0" smtClean="0">
                <a:solidFill>
                  <a:schemeClr val="bg2"/>
                </a:solidFill>
              </a:rPr>
              <a:t/>
            </a:r>
            <a:br>
              <a:rPr lang="fr-FR" sz="2800" cap="none" dirty="0" smtClean="0">
                <a:solidFill>
                  <a:schemeClr val="bg2"/>
                </a:solidFill>
              </a:rPr>
            </a:br>
            <a:r>
              <a:rPr lang="fr-FR" sz="2800" cap="none" dirty="0" smtClean="0">
                <a:solidFill>
                  <a:schemeClr val="bg2"/>
                </a:solidFill>
              </a:rPr>
              <a:t/>
            </a:r>
            <a:br>
              <a:rPr lang="fr-FR" sz="2800" cap="none" dirty="0" smtClean="0">
                <a:solidFill>
                  <a:schemeClr val="bg2"/>
                </a:solidFill>
              </a:rPr>
            </a:br>
            <a:r>
              <a:rPr lang="fr-FR" sz="2800" cap="none" dirty="0">
                <a:solidFill>
                  <a:schemeClr val="bg2"/>
                </a:solidFill>
              </a:rPr>
              <a:t/>
            </a:r>
            <a:br>
              <a:rPr lang="fr-FR" sz="2800" cap="none" dirty="0">
                <a:solidFill>
                  <a:schemeClr val="bg2"/>
                </a:solidFill>
              </a:rPr>
            </a:br>
            <a:r>
              <a:rPr lang="fr-FR" sz="2800" cap="none" dirty="0">
                <a:solidFill>
                  <a:schemeClr val="bg2"/>
                </a:solidFill>
              </a:rPr>
              <a:t/>
            </a:r>
            <a:br>
              <a:rPr lang="fr-FR" sz="2800" cap="none" dirty="0">
                <a:solidFill>
                  <a:schemeClr val="bg2"/>
                </a:solidFill>
              </a:rPr>
            </a:br>
            <a:r>
              <a:rPr lang="fr-FR" sz="2000" dirty="0" smtClean="0"/>
              <a:t> </a:t>
            </a:r>
            <a:r>
              <a:rPr lang="fr-FR" sz="2400" dirty="0"/>
              <a:t>Formations obligatoires, habilitations, </a:t>
            </a:r>
            <a:r>
              <a:rPr lang="fr-FR" sz="2400" dirty="0" smtClean="0"/>
              <a:t>renouvellement : </a:t>
            </a:r>
            <a:br>
              <a:rPr lang="fr-FR" sz="2400" dirty="0" smtClean="0"/>
            </a:br>
            <a:r>
              <a:rPr lang="fr-FR" sz="2400" dirty="0" smtClean="0"/>
              <a:t>comment </a:t>
            </a:r>
            <a:r>
              <a:rPr lang="fr-FR" sz="2400" dirty="0"/>
              <a:t>faire </a:t>
            </a:r>
            <a:r>
              <a:rPr lang="fr-FR" sz="2400" dirty="0" smtClean="0"/>
              <a:t/>
            </a:r>
            <a:br>
              <a:rPr lang="fr-FR" sz="2400" dirty="0" smtClean="0"/>
            </a:br>
            <a:r>
              <a:rPr lang="fr-FR" sz="2400" dirty="0" smtClean="0"/>
              <a:t>pendant </a:t>
            </a:r>
            <a:r>
              <a:rPr lang="fr-FR" sz="2400" dirty="0"/>
              <a:t>la </a:t>
            </a:r>
            <a:r>
              <a:rPr lang="fr-FR" sz="2400" dirty="0" smtClean="0"/>
              <a:t>pandémie ?</a:t>
            </a:r>
            <a:r>
              <a:rPr lang="fr-FR" sz="2000" dirty="0"/>
              <a:t/>
            </a:r>
            <a:br>
              <a:rPr lang="fr-FR" sz="2000" dirty="0"/>
            </a:br>
            <a:r>
              <a:rPr lang="fr-FR" sz="2000" dirty="0">
                <a:solidFill>
                  <a:schemeClr val="bg2"/>
                </a:solidFill>
              </a:rPr>
              <a:t/>
            </a:r>
            <a:br>
              <a:rPr lang="fr-FR" sz="2000" dirty="0">
                <a:solidFill>
                  <a:schemeClr val="bg2"/>
                </a:solidFill>
              </a:rPr>
            </a:br>
            <a:r>
              <a:rPr lang="fr-FR" sz="1800" dirty="0"/>
              <a:t/>
            </a:r>
            <a:br>
              <a:rPr lang="fr-FR" sz="1800" dirty="0"/>
            </a:br>
            <a:r>
              <a:rPr lang="fr-FR" sz="1800" dirty="0"/>
              <a:t/>
            </a:r>
            <a:br>
              <a:rPr lang="fr-FR" sz="1800" dirty="0"/>
            </a:br>
            <a:r>
              <a:rPr lang="fr-FR" sz="1800" dirty="0"/>
              <a:t/>
            </a:r>
            <a:br>
              <a:rPr lang="fr-FR" sz="1800" dirty="0"/>
            </a:br>
            <a:r>
              <a:rPr lang="fr-FR" sz="1600" dirty="0"/>
              <a:t/>
            </a:r>
            <a:br>
              <a:rPr lang="fr-FR" sz="1600" dirty="0"/>
            </a:br>
            <a:r>
              <a:rPr lang="fr-FR" sz="1600" dirty="0"/>
              <a:t/>
            </a:r>
            <a:br>
              <a:rPr lang="fr-FR" sz="1600" dirty="0"/>
            </a:br>
            <a:endParaRPr lang="fr-FR" sz="1600" b="1" dirty="0"/>
          </a:p>
        </p:txBody>
      </p:sp>
      <p:sp>
        <p:nvSpPr>
          <p:cNvPr id="5" name="ZoneTexte 4"/>
          <p:cNvSpPr txBox="1"/>
          <p:nvPr/>
        </p:nvSpPr>
        <p:spPr>
          <a:xfrm>
            <a:off x="557212" y="6100763"/>
            <a:ext cx="4700588" cy="338554"/>
          </a:xfrm>
          <a:prstGeom prst="rect">
            <a:avLst/>
          </a:prstGeom>
          <a:noFill/>
        </p:spPr>
        <p:txBody>
          <a:bodyPr wrap="square" rtlCol="0">
            <a:spAutoFit/>
          </a:bodyPr>
          <a:lstStyle/>
          <a:p>
            <a:r>
              <a:rPr lang="fr-FR" sz="1600" b="1" dirty="0" err="1" smtClean="0"/>
              <a:t>Webinar</a:t>
            </a:r>
            <a:r>
              <a:rPr lang="fr-FR" sz="1600" b="1" dirty="0" smtClean="0"/>
              <a:t> du 08/04/2020</a:t>
            </a:r>
            <a:endParaRPr lang="fr-FR" sz="1600" b="1" dirty="0"/>
          </a:p>
        </p:txBody>
      </p:sp>
      <p:pic>
        <p:nvPicPr>
          <p:cNvPr id="4" name="Image 3" descr="ECONOMIE DE LA CONNAISSANCE"/>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47255" y="4621023"/>
            <a:ext cx="1598930" cy="2030730"/>
          </a:xfrm>
          <a:prstGeom prst="rect">
            <a:avLst/>
          </a:prstGeom>
          <a:noFill/>
          <a:ln>
            <a:noFill/>
          </a:ln>
        </p:spPr>
      </p:pic>
    </p:spTree>
    <p:extLst>
      <p:ext uri="{BB962C8B-B14F-4D97-AF65-F5344CB8AC3E}">
        <p14:creationId xmlns:p14="http://schemas.microsoft.com/office/powerpoint/2010/main" val="3166402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91294"/>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La formation générale à la sécurité </a:t>
            </a:r>
          </a:p>
          <a:p>
            <a:r>
              <a:rPr lang="fr-FR" sz="3000" b="1" kern="0" dirty="0" smtClean="0">
                <a:solidFill>
                  <a:schemeClr val="bg1">
                    <a:lumMod val="50000"/>
                  </a:schemeClr>
                </a:solidFill>
                <a:latin typeface="Arial Black" panose="020B0A04020102020204" pitchFamily="34" charset="0"/>
              </a:rPr>
              <a:t>au sens du droit du travail </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10</a:t>
            </a:fld>
            <a:endParaRPr lang="fr-FR" dirty="0"/>
          </a:p>
        </p:txBody>
      </p:sp>
      <p:sp>
        <p:nvSpPr>
          <p:cNvPr id="17" name="Rectangle 16"/>
          <p:cNvSpPr/>
          <p:nvPr/>
        </p:nvSpPr>
        <p:spPr>
          <a:xfrm>
            <a:off x="-1" y="1544021"/>
            <a:ext cx="8901113" cy="6235553"/>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a:t>L'employeur organise une formation </a:t>
            </a:r>
            <a:r>
              <a:rPr lang="fr-FR" sz="2400" b="1" dirty="0">
                <a:solidFill>
                  <a:srgbClr val="C00000"/>
                </a:solidFill>
              </a:rPr>
              <a:t>pratique et appropriée </a:t>
            </a:r>
            <a:r>
              <a:rPr lang="fr-FR" sz="2400" b="1" dirty="0"/>
              <a:t>à la sécurité au </a:t>
            </a:r>
            <a:r>
              <a:rPr lang="fr-FR" sz="2400" b="1" dirty="0" smtClean="0"/>
              <a:t>bénéfice :</a:t>
            </a:r>
            <a:endParaRPr lang="fr-FR" sz="2000" dirty="0" smtClean="0"/>
          </a:p>
          <a:p>
            <a:pPr marL="800100" lvl="1" indent="-342900" algn="just">
              <a:buFont typeface="Wingdings" panose="05000000000000000000" pitchFamily="2" charset="2"/>
              <a:buChar char="§"/>
            </a:pPr>
            <a:r>
              <a:rPr lang="fr-FR" sz="2000" dirty="0" smtClean="0"/>
              <a:t>Des </a:t>
            </a:r>
            <a:r>
              <a:rPr lang="fr-FR" sz="2000" dirty="0"/>
              <a:t>travailleurs qu'il embauche</a:t>
            </a:r>
          </a:p>
          <a:p>
            <a:pPr marL="800100" lvl="1" indent="-342900" algn="just">
              <a:buFont typeface="Wingdings" panose="05000000000000000000" pitchFamily="2" charset="2"/>
              <a:buChar char="§"/>
            </a:pPr>
            <a:r>
              <a:rPr lang="fr-FR" sz="2000" dirty="0"/>
              <a:t>Des travailleurs qui changent de poste de travail ou de technique</a:t>
            </a:r>
          </a:p>
          <a:p>
            <a:pPr marL="800100" lvl="1" indent="-342900" algn="just">
              <a:buFont typeface="Wingdings" panose="05000000000000000000" pitchFamily="2" charset="2"/>
              <a:buChar char="§"/>
            </a:pPr>
            <a:r>
              <a:rPr lang="fr-FR" sz="2000" dirty="0"/>
              <a:t>Des salariés temporaires, à l'exception de ceux auxquels il est fait appel en vue de l'exécution de travaux urgents nécessités par des mesures de sécurité et déjà dotés de la qualification nécessaire à cette intervention</a:t>
            </a:r>
          </a:p>
          <a:p>
            <a:pPr marL="800100" lvl="1" indent="-342900" algn="just">
              <a:buFont typeface="Wingdings" panose="05000000000000000000" pitchFamily="2" charset="2"/>
              <a:buChar char="§"/>
            </a:pPr>
            <a:r>
              <a:rPr lang="fr-FR" sz="2000" dirty="0"/>
              <a:t>A la demande du médecin du travail, des travailleurs qui reprennent leur activité après un arrêt de travail d'une durée d'au moins vingt et un </a:t>
            </a:r>
            <a:r>
              <a:rPr lang="fr-FR" sz="2000" dirty="0" smtClean="0"/>
              <a:t>jours</a:t>
            </a:r>
          </a:p>
          <a:p>
            <a:pPr lvl="1" algn="just"/>
            <a:endParaRPr lang="fr-FR" sz="2400" b="1" dirty="0" smtClean="0"/>
          </a:p>
          <a:p>
            <a:pPr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t>Cette </a:t>
            </a:r>
            <a:r>
              <a:rPr lang="fr-FR" sz="2400" b="1" dirty="0"/>
              <a:t>formation est répétée périodiquement dans des conditions déterminées par voie réglementaire ou par convention ou accord collectif de </a:t>
            </a:r>
            <a:r>
              <a:rPr lang="fr-FR" sz="2400" b="1" dirty="0" smtClean="0"/>
              <a:t>travail</a:t>
            </a:r>
            <a:endParaRPr lang="fr-FR" sz="1600" dirty="0"/>
          </a:p>
          <a:p>
            <a:pPr lvl="1" algn="r" fontAlgn="base">
              <a:spcBef>
                <a:spcPct val="20000"/>
              </a:spcBef>
              <a:spcAft>
                <a:spcPct val="0"/>
              </a:spcAft>
              <a:buClr>
                <a:srgbClr val="C00000"/>
              </a:buClr>
              <a:buSzPct val="100000"/>
              <a:defRPr/>
            </a:pPr>
            <a:r>
              <a:rPr lang="fr-FR" sz="2000" dirty="0" smtClean="0"/>
              <a:t>Article L. 4141-2 Code du travail</a:t>
            </a:r>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smtClean="0"/>
          </a:p>
          <a:p>
            <a:pPr algn="just" fontAlgn="base">
              <a:spcBef>
                <a:spcPct val="20000"/>
              </a:spcBef>
              <a:spcAft>
                <a:spcPct val="0"/>
              </a:spcAft>
              <a:buClr>
                <a:srgbClr val="C00000"/>
              </a:buClr>
              <a:buSzPct val="100000"/>
              <a:defRPr/>
            </a:pPr>
            <a:endParaRPr lang="fr-FR" sz="2400"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090309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91294"/>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La formation générale à la sécurité</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11</a:t>
            </a:fld>
            <a:endParaRPr lang="fr-FR" dirty="0"/>
          </a:p>
        </p:txBody>
      </p:sp>
      <p:sp>
        <p:nvSpPr>
          <p:cNvPr id="17" name="Rectangle 16"/>
          <p:cNvSpPr/>
          <p:nvPr/>
        </p:nvSpPr>
        <p:spPr>
          <a:xfrm>
            <a:off x="-1" y="1544021"/>
            <a:ext cx="8901113" cy="4647426"/>
          </a:xfrm>
          <a:prstGeom prst="rect">
            <a:avLst/>
          </a:prstGeom>
        </p:spPr>
        <p:txBody>
          <a:bodyPr wrap="square" numCol="1">
            <a:spAutoFit/>
          </a:bodyPr>
          <a:lstStyle/>
          <a:p>
            <a:pPr marL="342900" indent="-342900">
              <a:buFont typeface="Wingdings" panose="05000000000000000000" pitchFamily="2" charset="2"/>
              <a:buChar char="§"/>
            </a:pPr>
            <a:r>
              <a:rPr lang="fr-FR" sz="2400" dirty="0" smtClean="0"/>
              <a:t>Elle </a:t>
            </a:r>
            <a:r>
              <a:rPr lang="fr-FR" sz="2400" dirty="0"/>
              <a:t>a pour objet d'instruire le salarié des précautions à prendre pour assurer sa propre sécurité et celle des autres travailleurs de l'établissement. </a:t>
            </a:r>
            <a:endParaRPr lang="fr-FR" sz="2400" dirty="0" smtClean="0"/>
          </a:p>
          <a:p>
            <a:endParaRPr lang="fr-FR" sz="2400" dirty="0" smtClean="0"/>
          </a:p>
          <a:p>
            <a:pPr marL="342900" indent="-342900">
              <a:buFont typeface="Wingdings" panose="05000000000000000000" pitchFamily="2" charset="2"/>
              <a:buChar char="§"/>
            </a:pPr>
            <a:r>
              <a:rPr lang="fr-FR" sz="2400" dirty="0" smtClean="0"/>
              <a:t>Cette </a:t>
            </a:r>
            <a:r>
              <a:rPr lang="fr-FR" sz="2400" dirty="0"/>
              <a:t>formation porte sur </a:t>
            </a:r>
            <a:r>
              <a:rPr lang="fr-FR" sz="2400" dirty="0" smtClean="0"/>
              <a:t>:</a:t>
            </a:r>
          </a:p>
          <a:p>
            <a:pPr marL="800100" lvl="1" indent="-342900">
              <a:buFontTx/>
              <a:buChar char="-"/>
            </a:pPr>
            <a:r>
              <a:rPr lang="fr-FR" sz="2000" dirty="0" smtClean="0"/>
              <a:t>les </a:t>
            </a:r>
            <a:r>
              <a:rPr lang="fr-FR" sz="2000" dirty="0"/>
              <a:t>conditions de circulation dans l'entreprise, </a:t>
            </a:r>
            <a:endParaRPr lang="fr-FR" sz="2000" dirty="0" smtClean="0"/>
          </a:p>
          <a:p>
            <a:pPr marL="800100" lvl="1" indent="-342900">
              <a:buFontTx/>
              <a:buChar char="-"/>
            </a:pPr>
            <a:r>
              <a:rPr lang="fr-FR" sz="2000" dirty="0" smtClean="0"/>
              <a:t>l'exécution </a:t>
            </a:r>
            <a:r>
              <a:rPr lang="fr-FR" sz="2000" dirty="0"/>
              <a:t>du </a:t>
            </a:r>
            <a:r>
              <a:rPr lang="fr-FR" sz="2000" dirty="0" smtClean="0"/>
              <a:t>travail, </a:t>
            </a:r>
            <a:endParaRPr lang="fr-FR" sz="2000" dirty="0" smtClean="0"/>
          </a:p>
          <a:p>
            <a:pPr marL="800100" lvl="1" indent="-342900">
              <a:buFontTx/>
              <a:buChar char="-"/>
            </a:pPr>
            <a:r>
              <a:rPr lang="fr-FR" sz="2000" dirty="0" smtClean="0"/>
              <a:t>et </a:t>
            </a:r>
            <a:r>
              <a:rPr lang="fr-FR" sz="2000" dirty="0"/>
              <a:t>les dispositions à prendre en cas d'accident ou de </a:t>
            </a:r>
            <a:r>
              <a:rPr lang="fr-FR" sz="2000" dirty="0" smtClean="0"/>
              <a:t>sinistre.</a:t>
            </a:r>
          </a:p>
          <a:p>
            <a:pPr lvl="1" algn="r"/>
            <a:r>
              <a:rPr lang="fr-FR" sz="2000" dirty="0"/>
              <a:t>A</a:t>
            </a:r>
            <a:r>
              <a:rPr lang="fr-FR" sz="2000" dirty="0" smtClean="0"/>
              <a:t>rt</a:t>
            </a:r>
            <a:r>
              <a:rPr lang="fr-FR" sz="2000" dirty="0"/>
              <a:t>. </a:t>
            </a:r>
            <a:r>
              <a:rPr lang="fr-FR" sz="2000" dirty="0">
                <a:hlinkClick r:id="rId3"/>
              </a:rPr>
              <a:t>R. </a:t>
            </a:r>
            <a:r>
              <a:rPr lang="fr-FR" sz="2000" dirty="0" smtClean="0">
                <a:hlinkClick r:id="rId3"/>
              </a:rPr>
              <a:t>4141-3</a:t>
            </a:r>
            <a:r>
              <a:rPr lang="fr-FR" sz="2000" dirty="0" smtClean="0"/>
              <a:t> </a:t>
            </a:r>
            <a:endParaRPr lang="fr-FR" sz="2000" dirty="0" smtClean="0"/>
          </a:p>
          <a:p>
            <a:pPr algn="r"/>
            <a:endParaRPr lang="fr-FR" sz="2400" dirty="0"/>
          </a:p>
          <a:p>
            <a:pPr marL="342900" indent="-342900">
              <a:buFont typeface="Wingdings" panose="05000000000000000000" pitchFamily="2" charset="2"/>
              <a:buChar char="§"/>
            </a:pPr>
            <a:r>
              <a:rPr lang="fr-FR" sz="2400" dirty="0"/>
              <a:t>Cette formation doit mettre le salarié en mesure d'effectuer sa mission en toute sécurité, en ayant connaissance des risques encourus et des modes opératoires qu'il doit respecter</a:t>
            </a:r>
            <a:r>
              <a:rPr lang="fr-FR" sz="2400" dirty="0" smtClean="0"/>
              <a:t>.</a:t>
            </a:r>
            <a:endParaRPr lang="fr-FR" sz="2400"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035833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91294"/>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La formation générale à la sécurité</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12</a:t>
            </a:fld>
            <a:endParaRPr lang="fr-FR" dirty="0"/>
          </a:p>
        </p:txBody>
      </p:sp>
      <p:sp>
        <p:nvSpPr>
          <p:cNvPr id="17" name="Rectangle 16"/>
          <p:cNvSpPr/>
          <p:nvPr/>
        </p:nvSpPr>
        <p:spPr>
          <a:xfrm>
            <a:off x="-1" y="1544021"/>
            <a:ext cx="8901113" cy="6100131"/>
          </a:xfrm>
          <a:prstGeom prst="rect">
            <a:avLst/>
          </a:prstGeom>
        </p:spPr>
        <p:txBody>
          <a:bodyPr wrap="square" numCol="1">
            <a:spAutoFit/>
          </a:bodyPr>
          <a:lstStyle/>
          <a:p>
            <a:pPr marL="342900" indent="-342900" algn="just">
              <a:buFont typeface="Wingdings" panose="05000000000000000000" pitchFamily="2" charset="2"/>
              <a:buChar char="Ø"/>
            </a:pPr>
            <a:r>
              <a:rPr lang="fr-FR" sz="2400" dirty="0" smtClean="0"/>
              <a:t>L'employeur </a:t>
            </a:r>
            <a:r>
              <a:rPr lang="fr-FR" sz="2400" dirty="0"/>
              <a:t>qui ne fait que remettre un livret d'accueil contenant les consignes générales de sécurité aux nouveaux embauchés ne répond pas à son obligation de formation à la sécurité </a:t>
            </a:r>
            <a:r>
              <a:rPr lang="fr-FR" sz="2400" dirty="0" smtClean="0"/>
              <a:t>: Il </a:t>
            </a:r>
            <a:r>
              <a:rPr lang="fr-FR" sz="2400" dirty="0"/>
              <a:t>s'agit d'une simple </a:t>
            </a:r>
            <a:r>
              <a:rPr lang="fr-FR" sz="2400" dirty="0" smtClean="0"/>
              <a:t>information.</a:t>
            </a:r>
          </a:p>
          <a:p>
            <a:pPr algn="r"/>
            <a:r>
              <a:rPr lang="fr-FR" sz="2400" dirty="0" smtClean="0"/>
              <a:t> </a:t>
            </a:r>
            <a:r>
              <a:rPr lang="fr-FR" sz="2000" dirty="0" smtClean="0">
                <a:hlinkClick r:id="rId3"/>
              </a:rPr>
              <a:t>Cass</a:t>
            </a:r>
            <a:r>
              <a:rPr lang="fr-FR" sz="2000" dirty="0">
                <a:hlinkClick r:id="rId3"/>
              </a:rPr>
              <a:t>. crim., 6 mai 2008, n° 07-86.587</a:t>
            </a:r>
            <a:r>
              <a:rPr lang="fr-FR" sz="2000" dirty="0"/>
              <a:t> </a:t>
            </a:r>
            <a:endParaRPr lang="fr-FR" sz="2000" dirty="0" smtClean="0"/>
          </a:p>
          <a:p>
            <a:pPr algn="r"/>
            <a:r>
              <a:rPr lang="fr-FR" sz="2000" dirty="0" smtClean="0">
                <a:hlinkClick r:id="rId4"/>
              </a:rPr>
              <a:t>CA </a:t>
            </a:r>
            <a:r>
              <a:rPr lang="fr-FR" sz="2000" dirty="0">
                <a:hlinkClick r:id="rId4"/>
              </a:rPr>
              <a:t>Grenoble, ch. soc., 10 avr. 2008, n° </a:t>
            </a:r>
            <a:r>
              <a:rPr lang="fr-FR" sz="2000" dirty="0" smtClean="0">
                <a:hlinkClick r:id="rId4"/>
              </a:rPr>
              <a:t>07/01331</a:t>
            </a:r>
            <a:endParaRPr lang="fr-FR" sz="2000" dirty="0" smtClean="0"/>
          </a:p>
          <a:p>
            <a:pPr algn="r"/>
            <a:endParaRPr lang="fr-FR" sz="2400" dirty="0"/>
          </a:p>
          <a:p>
            <a:pPr marL="342900" indent="-342900" algn="just">
              <a:buFont typeface="Wingdings" panose="05000000000000000000" pitchFamily="2" charset="2"/>
              <a:buChar char="Ø"/>
            </a:pPr>
            <a:r>
              <a:rPr lang="fr-FR" sz="2400" dirty="0" smtClean="0"/>
              <a:t>De </a:t>
            </a:r>
            <a:r>
              <a:rPr lang="fr-FR" sz="2400" dirty="0"/>
              <a:t>même, ne constitue pas une formation </a:t>
            </a:r>
            <a:r>
              <a:rPr lang="fr-FR" sz="2400" dirty="0" smtClean="0"/>
              <a:t>«</a:t>
            </a:r>
            <a:r>
              <a:rPr lang="fr-FR" sz="2400" i="1" dirty="0" smtClean="0"/>
              <a:t>pratique </a:t>
            </a:r>
            <a:r>
              <a:rPr lang="fr-FR" sz="2400" i="1" dirty="0"/>
              <a:t>et appropriée</a:t>
            </a:r>
            <a:r>
              <a:rPr lang="fr-FR" sz="2400" dirty="0"/>
              <a:t> » comme l'exige le code du travail, la formation à la sécurité se résumant « à des formalités d'accueil : visionnage d'une vidéo d'un quart d'heure, remise du règlement intérieur et de consignes de sécurité » </a:t>
            </a:r>
            <a:endParaRPr lang="fr-FR" sz="2400" dirty="0" smtClean="0"/>
          </a:p>
          <a:p>
            <a:pPr algn="r"/>
            <a:r>
              <a:rPr lang="fr-FR" sz="2000" dirty="0" smtClean="0">
                <a:hlinkClick r:id="rId5"/>
              </a:rPr>
              <a:t>Cass</a:t>
            </a:r>
            <a:r>
              <a:rPr lang="fr-FR" sz="2000" dirty="0">
                <a:hlinkClick r:id="rId5"/>
              </a:rPr>
              <a:t>. crim., 2 févr. 2010, n° </a:t>
            </a:r>
            <a:r>
              <a:rPr lang="fr-FR" sz="2000" dirty="0" smtClean="0">
                <a:hlinkClick r:id="rId5"/>
              </a:rPr>
              <a:t>09-84.250</a:t>
            </a:r>
            <a:endParaRPr lang="fr-FR" sz="2400" dirty="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smtClean="0"/>
          </a:p>
          <a:p>
            <a:pPr algn="just" fontAlgn="base">
              <a:spcBef>
                <a:spcPct val="20000"/>
              </a:spcBef>
              <a:spcAft>
                <a:spcPct val="0"/>
              </a:spcAft>
              <a:buClr>
                <a:srgbClr val="C00000"/>
              </a:buClr>
              <a:buSzPct val="100000"/>
              <a:defRPr/>
            </a:pPr>
            <a:endParaRPr lang="fr-FR" sz="2400"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988782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91294"/>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La formation générale à la sécurité</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13</a:t>
            </a:fld>
            <a:endParaRPr lang="fr-FR" dirty="0"/>
          </a:p>
        </p:txBody>
      </p:sp>
      <p:sp>
        <p:nvSpPr>
          <p:cNvPr id="17" name="Rectangle 16"/>
          <p:cNvSpPr/>
          <p:nvPr/>
        </p:nvSpPr>
        <p:spPr>
          <a:xfrm>
            <a:off x="-1" y="1544021"/>
            <a:ext cx="8901113" cy="2529923"/>
          </a:xfrm>
          <a:prstGeom prst="rect">
            <a:avLst/>
          </a:prstGeom>
        </p:spPr>
        <p:txBody>
          <a:bodyPr wrap="square" numCol="1">
            <a:spAutoFit/>
          </a:bodyPr>
          <a:lstStyle/>
          <a:p>
            <a:r>
              <a:rPr lang="fr-FR" sz="2400" b="1" dirty="0"/>
              <a:t>L'employeur peut être amené à organiser des formations à la sécurité en cas </a:t>
            </a:r>
            <a:r>
              <a:rPr lang="fr-FR" sz="2400" b="1" dirty="0" smtClean="0"/>
              <a:t>de :</a:t>
            </a:r>
          </a:p>
          <a:p>
            <a:endParaRPr lang="fr-FR" sz="2400" b="1" dirty="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smtClean="0"/>
          </a:p>
          <a:p>
            <a:pPr algn="just" fontAlgn="base">
              <a:spcBef>
                <a:spcPct val="20000"/>
              </a:spcBef>
              <a:spcAft>
                <a:spcPct val="0"/>
              </a:spcAft>
              <a:buClr>
                <a:srgbClr val="C00000"/>
              </a:buClr>
              <a:buSzPct val="100000"/>
              <a:defRPr/>
            </a:pPr>
            <a:endParaRPr lang="fr-FR" sz="2400"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graphicFrame>
        <p:nvGraphicFramePr>
          <p:cNvPr id="2" name="Diagramme 1"/>
          <p:cNvGraphicFramePr/>
          <p:nvPr>
            <p:extLst>
              <p:ext uri="{D42A27DB-BD31-4B8C-83A1-F6EECF244321}">
                <p14:modId xmlns:p14="http://schemas.microsoft.com/office/powerpoint/2010/main" val="360703357"/>
              </p:ext>
            </p:extLst>
          </p:nvPr>
        </p:nvGraphicFramePr>
        <p:xfrm>
          <a:off x="1898755" y="242844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31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21445" y="78231"/>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a:solidFill>
                  <a:schemeClr val="bg1">
                    <a:lumMod val="50000"/>
                  </a:schemeClr>
                </a:solidFill>
                <a:latin typeface="Arial Black" panose="020B0A04020102020204" pitchFamily="34" charset="0"/>
              </a:rPr>
              <a:t>L</a:t>
            </a:r>
            <a:r>
              <a:rPr lang="fr-FR" sz="3000" b="1" kern="0" dirty="0" smtClean="0">
                <a:solidFill>
                  <a:schemeClr val="bg1">
                    <a:lumMod val="50000"/>
                  </a:schemeClr>
                </a:solidFill>
                <a:latin typeface="Arial Black" panose="020B0A04020102020204" pitchFamily="34" charset="0"/>
              </a:rPr>
              <a:t>a formation générale à la sécurité </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14</a:t>
            </a:fld>
            <a:endParaRPr lang="fr-FR" dirty="0"/>
          </a:p>
        </p:txBody>
      </p:sp>
      <p:sp>
        <p:nvSpPr>
          <p:cNvPr id="17" name="Rectangle 16"/>
          <p:cNvSpPr/>
          <p:nvPr/>
        </p:nvSpPr>
        <p:spPr>
          <a:xfrm>
            <a:off x="-1" y="1465643"/>
            <a:ext cx="8901113" cy="904863"/>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smtClean="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graphicFrame>
        <p:nvGraphicFramePr>
          <p:cNvPr id="3" name="Diagramme 2"/>
          <p:cNvGraphicFramePr/>
          <p:nvPr>
            <p:extLst>
              <p:ext uri="{D42A27DB-BD31-4B8C-83A1-F6EECF244321}">
                <p14:modId xmlns:p14="http://schemas.microsoft.com/office/powerpoint/2010/main" val="3699324328"/>
              </p:ext>
            </p:extLst>
          </p:nvPr>
        </p:nvGraphicFramePr>
        <p:xfrm>
          <a:off x="704538" y="1093893"/>
          <a:ext cx="7692210" cy="5171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5335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La formation à la sécurité renforcée</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15</a:t>
            </a:fld>
            <a:endParaRPr lang="fr-FR" dirty="0"/>
          </a:p>
        </p:txBody>
      </p:sp>
      <p:sp>
        <p:nvSpPr>
          <p:cNvPr id="17" name="Rectangle 16"/>
          <p:cNvSpPr/>
          <p:nvPr/>
        </p:nvSpPr>
        <p:spPr>
          <a:xfrm>
            <a:off x="121442" y="1659607"/>
            <a:ext cx="8901113" cy="4745915"/>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Pour certains salariés, une obligation de sécurité </a:t>
            </a:r>
            <a:r>
              <a:rPr lang="fr-FR" sz="2400" b="1" dirty="0" smtClean="0"/>
              <a:t>(= une obligation de formation) renforcée</a:t>
            </a:r>
          </a:p>
          <a:p>
            <a:pPr algn="just" fontAlgn="base">
              <a:spcBef>
                <a:spcPct val="20000"/>
              </a:spcBef>
              <a:spcAft>
                <a:spcPct val="0"/>
              </a:spcAft>
              <a:buClr>
                <a:srgbClr val="C00000"/>
              </a:buClr>
              <a:buSzPct val="100000"/>
              <a:defRPr/>
            </a:pPr>
            <a:endParaRPr lang="fr-FR" sz="1600" dirty="0"/>
          </a:p>
          <a:p>
            <a:pPr lvl="1" algn="r" fontAlgn="base">
              <a:spcBef>
                <a:spcPct val="20000"/>
              </a:spcBef>
              <a:spcAft>
                <a:spcPct val="0"/>
              </a:spcAft>
              <a:buClr>
                <a:srgbClr val="C00000"/>
              </a:buClr>
              <a:buSzPct val="100000"/>
              <a:defRPr/>
            </a:pPr>
            <a:r>
              <a:rPr lang="fr-FR" sz="2000" dirty="0" smtClean="0"/>
              <a:t>Art.L.4154-2 </a:t>
            </a:r>
            <a:r>
              <a:rPr lang="fr-FR" sz="2000" dirty="0" smtClean="0"/>
              <a:t>Code du travail</a:t>
            </a:r>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a:p>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a:t>La formation à la sécurité des CDD et des intérimaires doit être renforcée s'ils occupent des postes présentant des risques particuliers. </a:t>
            </a:r>
            <a:endParaRPr lang="fr-FR" sz="2400" dirty="0" smtClean="0"/>
          </a:p>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Il </a:t>
            </a:r>
            <a:r>
              <a:rPr lang="fr-FR" sz="2400" dirty="0"/>
              <a:t>existe en outre de nombreuses formations complémentaires à la sécurité pour certains types de postes ou dans certaines entreprises en raison de leur activité.</a:t>
            </a:r>
            <a:endParaRPr lang="fr-FR" sz="2400" dirty="0" smtClean="0"/>
          </a:p>
          <a:p>
            <a:pPr algn="just" fontAlgn="base">
              <a:spcBef>
                <a:spcPct val="20000"/>
              </a:spcBef>
              <a:spcAft>
                <a:spcPct val="0"/>
              </a:spcAft>
              <a:buClr>
                <a:srgbClr val="C00000"/>
              </a:buClr>
              <a:buSzPct val="100000"/>
              <a:defRPr/>
            </a:pPr>
            <a:endParaRPr lang="fr-FR" sz="2400"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896775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La formation à la sécurité renforcée</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16</a:t>
            </a:fld>
            <a:endParaRPr lang="fr-FR" dirty="0"/>
          </a:p>
        </p:txBody>
      </p:sp>
      <p:sp>
        <p:nvSpPr>
          <p:cNvPr id="17" name="Rectangle 16"/>
          <p:cNvSpPr/>
          <p:nvPr/>
        </p:nvSpPr>
        <p:spPr>
          <a:xfrm>
            <a:off x="121442" y="676396"/>
            <a:ext cx="8901113" cy="4154984"/>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Une liste </a:t>
            </a:r>
            <a:r>
              <a:rPr lang="fr-FR" sz="2400" dirty="0"/>
              <a:t>des postes de travail présentant des risques particuliers pour la santé et la sécurité doit être dressée par le chef d'établissement après avis du </a:t>
            </a:r>
            <a:r>
              <a:rPr lang="fr-FR" sz="2400" dirty="0" smtClean="0"/>
              <a:t>CSE et </a:t>
            </a:r>
            <a:r>
              <a:rPr lang="fr-FR" sz="2400" dirty="0"/>
              <a:t>du médecin du travail. Elle est tenue à disposition de l'inspecteur du travail</a:t>
            </a:r>
            <a:r>
              <a:rPr lang="fr-FR" sz="2400" dirty="0" smtClean="0"/>
              <a:t>.</a:t>
            </a:r>
          </a:p>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a:t>Plusieurs catégories de postes paraissent devoir figurer sur la liste établie par l'employeur </a:t>
            </a:r>
            <a:r>
              <a:rPr lang="fr-FR" sz="2400" dirty="0" smtClean="0"/>
              <a:t>(</a:t>
            </a:r>
            <a:r>
              <a:rPr lang="fr-FR" sz="2400" dirty="0" smtClean="0">
                <a:hlinkClick r:id="rId3"/>
              </a:rPr>
              <a:t>Circ</a:t>
            </a:r>
            <a:r>
              <a:rPr lang="fr-FR" sz="2400" dirty="0">
                <a:hlinkClick r:id="rId3"/>
              </a:rPr>
              <a:t>. DRT n° 90/18, 30 oct. 1990</a:t>
            </a:r>
            <a:r>
              <a:rPr lang="fr-FR" sz="2400" dirty="0" smtClean="0"/>
              <a:t>):</a:t>
            </a:r>
            <a:endParaRPr lang="fr-FR" sz="2400" dirty="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b="1" dirty="0" smtClean="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b="1" dirty="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b="1" dirty="0" smtClean="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graphicFrame>
        <p:nvGraphicFramePr>
          <p:cNvPr id="3" name="Diagramme 2"/>
          <p:cNvGraphicFramePr/>
          <p:nvPr>
            <p:extLst>
              <p:ext uri="{D42A27DB-BD31-4B8C-83A1-F6EECF244321}">
                <p14:modId xmlns:p14="http://schemas.microsoft.com/office/powerpoint/2010/main" val="854383710"/>
              </p:ext>
            </p:extLst>
          </p:nvPr>
        </p:nvGraphicFramePr>
        <p:xfrm>
          <a:off x="998093" y="1959408"/>
          <a:ext cx="7080782" cy="4717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110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La formation </a:t>
            </a:r>
            <a:r>
              <a:rPr lang="fr-FR" sz="3000" b="1" kern="0" dirty="0" smtClean="0">
                <a:solidFill>
                  <a:srgbClr val="C00000"/>
                </a:solidFill>
                <a:latin typeface="Arial Black" panose="020B0A04020102020204" pitchFamily="34" charset="0"/>
              </a:rPr>
              <a:t>spécifique</a:t>
            </a:r>
            <a:r>
              <a:rPr lang="fr-FR" sz="3000" b="1" kern="0" dirty="0" smtClean="0">
                <a:solidFill>
                  <a:schemeClr val="bg1">
                    <a:lumMod val="50000"/>
                  </a:schemeClr>
                </a:solidFill>
                <a:latin typeface="Arial Black" panose="020B0A04020102020204" pitchFamily="34" charset="0"/>
              </a:rPr>
              <a:t> à la sécurité</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17</a:t>
            </a:fld>
            <a:endParaRPr lang="fr-FR" dirty="0"/>
          </a:p>
        </p:txBody>
      </p:sp>
      <p:sp>
        <p:nvSpPr>
          <p:cNvPr id="17" name="Rectangle 16"/>
          <p:cNvSpPr/>
          <p:nvPr/>
        </p:nvSpPr>
        <p:spPr>
          <a:xfrm>
            <a:off x="121442" y="1234734"/>
            <a:ext cx="8901113" cy="6444841"/>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Il s’agit de formations pour </a:t>
            </a:r>
            <a:r>
              <a:rPr lang="fr-FR" sz="2400" b="1" dirty="0" smtClean="0"/>
              <a:t>des postes et des risques </a:t>
            </a:r>
            <a:r>
              <a:rPr lang="fr-FR" sz="2400" dirty="0" smtClean="0"/>
              <a:t>particuliers</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t>Risques chimiques et biologiques</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Travailleurs intervenant dans des conteneurs</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Travailleurs exposés à l’amiante</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t>Risques physiques</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a:t>Bruits, vibrations, incendie et </a:t>
            </a:r>
            <a:r>
              <a:rPr lang="fr-FR" sz="2400" dirty="0" smtClean="0"/>
              <a:t>explosions</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Risques électriques </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Manutentions, intervention en grande hauteur</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Etc.</a:t>
            </a:r>
            <a:endParaRPr lang="fr-FR" sz="2400" b="1" dirty="0" smtClean="0"/>
          </a:p>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t>C’est dans ce cadre que les habilitations interviennent !</a:t>
            </a:r>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1600" dirty="0"/>
          </a:p>
          <a:p>
            <a:pPr lvl="1" algn="r" fontAlgn="base">
              <a:spcBef>
                <a:spcPct val="20000"/>
              </a:spcBef>
              <a:spcAft>
                <a:spcPct val="0"/>
              </a:spcAft>
              <a:buClr>
                <a:srgbClr val="C00000"/>
              </a:buClr>
              <a:buSzPct val="100000"/>
              <a:defRPr/>
            </a:pPr>
            <a:r>
              <a:rPr lang="fr-FR" sz="2000" dirty="0" smtClean="0"/>
              <a:t>Article L. 4141-2 Code du travail</a:t>
            </a:r>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smtClean="0"/>
          </a:p>
          <a:p>
            <a:pPr algn="just" fontAlgn="base">
              <a:spcBef>
                <a:spcPct val="20000"/>
              </a:spcBef>
              <a:spcAft>
                <a:spcPct val="0"/>
              </a:spcAft>
              <a:buClr>
                <a:srgbClr val="C00000"/>
              </a:buClr>
              <a:buSzPct val="100000"/>
              <a:defRPr/>
            </a:pPr>
            <a:endParaRPr lang="fr-FR" sz="2400"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896775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Exemple </a:t>
            </a:r>
          </a:p>
          <a:p>
            <a:r>
              <a:rPr lang="fr-FR" sz="3000" b="1" kern="0" dirty="0" smtClean="0">
                <a:solidFill>
                  <a:schemeClr val="bg1">
                    <a:lumMod val="50000"/>
                  </a:schemeClr>
                </a:solidFill>
                <a:latin typeface="Arial Black" panose="020B0A04020102020204" pitchFamily="34" charset="0"/>
              </a:rPr>
              <a:t>d’une formation </a:t>
            </a:r>
            <a:r>
              <a:rPr lang="fr-FR" sz="3000" b="1" kern="0" dirty="0" smtClean="0">
                <a:solidFill>
                  <a:srgbClr val="C00000"/>
                </a:solidFill>
                <a:latin typeface="Arial Black" panose="020B0A04020102020204" pitchFamily="34" charset="0"/>
              </a:rPr>
              <a:t>spécifique </a:t>
            </a:r>
            <a:r>
              <a:rPr lang="fr-FR" sz="3000" b="1" kern="0" dirty="0" smtClean="0">
                <a:solidFill>
                  <a:schemeClr val="bg1">
                    <a:lumMod val="50000"/>
                  </a:schemeClr>
                </a:solidFill>
                <a:latin typeface="Arial Black" panose="020B0A04020102020204" pitchFamily="34" charset="0"/>
              </a:rPr>
              <a:t>à la sécurité</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18</a:t>
            </a:fld>
            <a:endParaRPr lang="fr-FR" dirty="0"/>
          </a:p>
        </p:txBody>
      </p:sp>
      <p:sp>
        <p:nvSpPr>
          <p:cNvPr id="17" name="Rectangle 16"/>
          <p:cNvSpPr/>
          <p:nvPr/>
        </p:nvSpPr>
        <p:spPr>
          <a:xfrm>
            <a:off x="-1" y="1635462"/>
            <a:ext cx="8901113" cy="4967514"/>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t>Risques électriques</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Les </a:t>
            </a:r>
            <a:r>
              <a:rPr lang="fr-FR" sz="2400" dirty="0"/>
              <a:t>opérations sur les installations électriques ou dans leur voisinage ne peuvent être effectuées que par des </a:t>
            </a:r>
            <a:r>
              <a:rPr lang="fr-FR" sz="2400" b="1" dirty="0"/>
              <a:t>travailleurs </a:t>
            </a:r>
            <a:r>
              <a:rPr lang="fr-FR" sz="2400" b="1" dirty="0" smtClean="0"/>
              <a:t>habilités</a:t>
            </a:r>
          </a:p>
          <a:p>
            <a:pPr lvl="1" algn="r" fontAlgn="base">
              <a:spcBef>
                <a:spcPct val="20000"/>
              </a:spcBef>
              <a:spcAft>
                <a:spcPct val="0"/>
              </a:spcAft>
              <a:buClr>
                <a:srgbClr val="C00000"/>
              </a:buClr>
              <a:buSzPct val="100000"/>
              <a:defRPr/>
            </a:pPr>
            <a:r>
              <a:rPr lang="fr-FR" sz="2000" dirty="0" smtClean="0"/>
              <a:t>Article R. 4443-9 du Code du travail</a:t>
            </a:r>
            <a:endParaRPr lang="fr-FR" sz="2000" dirty="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b="1" dirty="0" smtClean="0"/>
          </a:p>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t>Cette </a:t>
            </a:r>
            <a:r>
              <a:rPr lang="fr-FR" sz="2400" b="1" dirty="0"/>
              <a:t>habilitation est la reconnaissance d'une </a:t>
            </a:r>
            <a:r>
              <a:rPr lang="fr-FR" sz="2400" b="1" dirty="0" smtClean="0"/>
              <a:t>qualification</a:t>
            </a:r>
            <a:endParaRPr lang="fr-FR" sz="2400" dirty="0" smtClean="0"/>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Elle </a:t>
            </a:r>
            <a:r>
              <a:rPr lang="fr-FR" sz="2400" dirty="0"/>
              <a:t>témoigne de la capacité d'une personne à effectuer des opérations en toute sécurité et de sa connaissance de la conduite à tenir en cas </a:t>
            </a:r>
            <a:r>
              <a:rPr lang="fr-FR" sz="2400" dirty="0" smtClean="0"/>
              <a:t>d'accident</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L'habilitation </a:t>
            </a:r>
            <a:r>
              <a:rPr lang="fr-FR" sz="2400" dirty="0"/>
              <a:t>est délivrée par l'employeur</a:t>
            </a:r>
          </a:p>
          <a:p>
            <a:pPr algn="just" fontAlgn="base">
              <a:spcBef>
                <a:spcPct val="20000"/>
              </a:spcBef>
              <a:spcAft>
                <a:spcPct val="0"/>
              </a:spcAft>
              <a:buClr>
                <a:srgbClr val="C00000"/>
              </a:buClr>
              <a:buSzPct val="100000"/>
              <a:defRPr/>
            </a:pPr>
            <a:endParaRPr lang="fr-FR" sz="2400"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942894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Exemple </a:t>
            </a:r>
          </a:p>
          <a:p>
            <a:r>
              <a:rPr lang="fr-FR" sz="3000" b="1" kern="0" dirty="0">
                <a:solidFill>
                  <a:schemeClr val="bg1">
                    <a:lumMod val="50000"/>
                  </a:schemeClr>
                </a:solidFill>
                <a:latin typeface="Arial Black" panose="020B0A04020102020204" pitchFamily="34" charset="0"/>
              </a:rPr>
              <a:t>d</a:t>
            </a:r>
            <a:r>
              <a:rPr lang="fr-FR" sz="3000" b="1" kern="0" dirty="0" smtClean="0">
                <a:solidFill>
                  <a:schemeClr val="bg1">
                    <a:lumMod val="50000"/>
                  </a:schemeClr>
                </a:solidFill>
                <a:latin typeface="Arial Black" panose="020B0A04020102020204" pitchFamily="34" charset="0"/>
              </a:rPr>
              <a:t>es formations incendie et SST</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19</a:t>
            </a:fld>
            <a:endParaRPr lang="fr-FR" dirty="0"/>
          </a:p>
        </p:txBody>
      </p:sp>
      <p:sp>
        <p:nvSpPr>
          <p:cNvPr id="17" name="Rectangle 16"/>
          <p:cNvSpPr/>
          <p:nvPr/>
        </p:nvSpPr>
        <p:spPr>
          <a:xfrm>
            <a:off x="-1" y="1635462"/>
            <a:ext cx="8901113" cy="4955203"/>
          </a:xfrm>
          <a:prstGeom prst="rect">
            <a:avLst/>
          </a:prstGeom>
        </p:spPr>
        <p:txBody>
          <a:bodyPr wrap="square" numCol="1">
            <a:spAutoFit/>
          </a:bodyPr>
          <a:lstStyle/>
          <a:p>
            <a:r>
              <a:rPr lang="fr-FR" sz="2400" dirty="0" smtClean="0"/>
              <a:t>Ces </a:t>
            </a:r>
            <a:r>
              <a:rPr lang="fr-FR" sz="2400" dirty="0"/>
              <a:t>formations ne sont pas des formations à la sécurité à proprement </a:t>
            </a:r>
            <a:r>
              <a:rPr lang="fr-FR" sz="2400" dirty="0" smtClean="0"/>
              <a:t>parler:</a:t>
            </a:r>
          </a:p>
          <a:p>
            <a:endParaRPr lang="fr-FR" sz="2400" dirty="0" smtClean="0"/>
          </a:p>
          <a:p>
            <a:pPr marL="342900" indent="-342900" algn="just">
              <a:buFont typeface="Wingdings" panose="05000000000000000000" pitchFamily="2" charset="2"/>
              <a:buChar char="Ø"/>
            </a:pPr>
            <a:r>
              <a:rPr lang="fr-FR" sz="2000" dirty="0" smtClean="0"/>
              <a:t>La </a:t>
            </a:r>
            <a:r>
              <a:rPr lang="fr-FR" sz="2000" dirty="0"/>
              <a:t>présence d'un sauveteur-secouriste du travail (SST) est obligatoire dans chaque atelier où sont effectués des travaux dangereux et sur chaque chantier occupant 20 personnes au moins pendant plus de 15 jours où sont effectués des travaux </a:t>
            </a:r>
            <a:r>
              <a:rPr lang="fr-FR" sz="2000" dirty="0" smtClean="0"/>
              <a:t>dangereux </a:t>
            </a:r>
          </a:p>
          <a:p>
            <a:pPr algn="r"/>
            <a:r>
              <a:rPr lang="fr-FR" sz="2000" dirty="0" smtClean="0"/>
              <a:t>Art</a:t>
            </a:r>
            <a:r>
              <a:rPr lang="fr-FR" sz="2000" dirty="0"/>
              <a:t>. </a:t>
            </a:r>
            <a:r>
              <a:rPr lang="fr-FR" sz="2000" dirty="0">
                <a:hlinkClick r:id="rId3"/>
              </a:rPr>
              <a:t>R. </a:t>
            </a:r>
            <a:r>
              <a:rPr lang="fr-FR" sz="2000" dirty="0" smtClean="0">
                <a:hlinkClick r:id="rId3"/>
              </a:rPr>
              <a:t>4224-15</a:t>
            </a:r>
            <a:endParaRPr lang="fr-FR" sz="2000" dirty="0" smtClean="0"/>
          </a:p>
          <a:p>
            <a:pPr marL="342900" indent="-342900" algn="just">
              <a:buFont typeface="Wingdings" panose="05000000000000000000" pitchFamily="2" charset="2"/>
              <a:buChar char="Ø"/>
            </a:pPr>
            <a:endParaRPr lang="fr-FR" sz="2000" dirty="0"/>
          </a:p>
          <a:p>
            <a:pPr marL="342900" indent="-342900" algn="just">
              <a:buFont typeface="Wingdings" panose="05000000000000000000" pitchFamily="2" charset="2"/>
              <a:buChar char="Ø"/>
            </a:pPr>
            <a:r>
              <a:rPr lang="fr-FR" sz="2000" dirty="0"/>
              <a:t>L</a:t>
            </a:r>
            <a:r>
              <a:rPr lang="fr-FR" sz="2000" dirty="0" smtClean="0"/>
              <a:t>a </a:t>
            </a:r>
            <a:r>
              <a:rPr lang="fr-FR" sz="2000" dirty="0"/>
              <a:t>formation </a:t>
            </a:r>
            <a:r>
              <a:rPr lang="fr-FR" sz="2000" dirty="0" smtClean="0"/>
              <a:t>incendie n'est </a:t>
            </a:r>
            <a:r>
              <a:rPr lang="fr-FR" sz="2000" dirty="0"/>
              <a:t>pas obligatoire en tant que telle mais l'employeur a de nombreuses obligations en la matière. Il doit notamment mettre en place des consignes incendie </a:t>
            </a:r>
            <a:r>
              <a:rPr lang="fr-FR" sz="2000" dirty="0" smtClean="0"/>
              <a:t>et </a:t>
            </a:r>
            <a:r>
              <a:rPr lang="fr-FR" sz="2000" dirty="0"/>
              <a:t>désigner des personnes chargées de diriger l'évacuation du personnel ce qui implique, de fait, une </a:t>
            </a:r>
            <a:r>
              <a:rPr lang="fr-FR" sz="2000" dirty="0" smtClean="0"/>
              <a:t>formation</a:t>
            </a:r>
          </a:p>
          <a:p>
            <a:pPr algn="r"/>
            <a:endParaRPr lang="fr-FR" sz="2000" dirty="0"/>
          </a:p>
          <a:p>
            <a:pPr algn="r" fontAlgn="base">
              <a:spcBef>
                <a:spcPct val="20000"/>
              </a:spcBef>
              <a:spcAft>
                <a:spcPct val="0"/>
              </a:spcAft>
              <a:buClr>
                <a:srgbClr val="C00000"/>
              </a:buClr>
              <a:buSzPct val="100000"/>
              <a:defRPr/>
            </a:pPr>
            <a:r>
              <a:rPr lang="fr-FR" sz="2000" dirty="0"/>
              <a:t>A</a:t>
            </a:r>
            <a:r>
              <a:rPr lang="fr-FR" sz="2000" dirty="0" smtClean="0"/>
              <a:t>rt</a:t>
            </a:r>
            <a:r>
              <a:rPr lang="fr-FR" sz="2000" dirty="0"/>
              <a:t>. </a:t>
            </a:r>
            <a:r>
              <a:rPr lang="fr-FR" sz="2000" dirty="0">
                <a:hlinkClick r:id="rId4"/>
              </a:rPr>
              <a:t>R. 4227-1</a:t>
            </a:r>
            <a:r>
              <a:rPr lang="fr-FR" sz="2000" dirty="0"/>
              <a:t> et s</a:t>
            </a:r>
            <a:r>
              <a:rPr lang="fr-FR" sz="2000" dirty="0" smtClean="0"/>
              <a:t>.</a:t>
            </a:r>
            <a:endParaRPr lang="fr-FR" sz="2000"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51200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49566" y="1559913"/>
            <a:ext cx="5329819" cy="2263507"/>
          </a:xfrm>
        </p:spPr>
        <p:txBody>
          <a:bodyPr/>
          <a:lstStyle/>
          <a:p>
            <a:pPr algn="ctr"/>
            <a:r>
              <a:rPr lang="fr-FR" cap="none" dirty="0"/>
              <a:t>Sommaire</a:t>
            </a:r>
            <a:r>
              <a:rPr lang="fr-FR" dirty="0"/>
              <a:t/>
            </a:r>
            <a:br>
              <a:rPr lang="fr-FR" dirty="0"/>
            </a:br>
            <a:r>
              <a:rPr lang="fr-FR" dirty="0"/>
              <a:t/>
            </a:r>
            <a:br>
              <a:rPr lang="fr-FR" dirty="0"/>
            </a:br>
            <a:r>
              <a:rPr lang="fr-FR" dirty="0"/>
              <a:t/>
            </a:r>
            <a:br>
              <a:rPr lang="fr-FR" dirty="0"/>
            </a:br>
            <a:r>
              <a:rPr lang="fr-FR" dirty="0"/>
              <a:t/>
            </a:r>
            <a:br>
              <a:rPr lang="fr-FR" dirty="0"/>
            </a:br>
            <a:endParaRPr lang="fr-FR" dirty="0"/>
          </a:p>
        </p:txBody>
      </p:sp>
      <p:sp>
        <p:nvSpPr>
          <p:cNvPr id="5" name="ZoneTexte 4"/>
          <p:cNvSpPr txBox="1"/>
          <p:nvPr/>
        </p:nvSpPr>
        <p:spPr>
          <a:xfrm>
            <a:off x="4458905" y="2132856"/>
            <a:ext cx="4320480" cy="3139321"/>
          </a:xfrm>
          <a:prstGeom prst="rect">
            <a:avLst/>
          </a:prstGeom>
          <a:noFill/>
        </p:spPr>
        <p:txBody>
          <a:bodyPr wrap="square" rtlCol="0">
            <a:spAutoFit/>
          </a:bodyPr>
          <a:lstStyle/>
          <a:p>
            <a:pPr algn="ctr"/>
            <a:endParaRPr lang="fr-FR" dirty="0"/>
          </a:p>
          <a:p>
            <a:pPr marL="342900" indent="-342900">
              <a:buAutoNum type="arabicPeriod"/>
            </a:pPr>
            <a:r>
              <a:rPr lang="fr-FR" sz="2000" b="1" dirty="0" smtClean="0"/>
              <a:t>Notion de formation obligatoire</a:t>
            </a:r>
          </a:p>
          <a:p>
            <a:r>
              <a:rPr lang="fr-FR" sz="2000" b="1" dirty="0" smtClean="0"/>
              <a:t> en droit de la formation</a:t>
            </a:r>
          </a:p>
          <a:p>
            <a:pPr marL="342900" indent="-342900">
              <a:buAutoNum type="arabicPeriod"/>
            </a:pPr>
            <a:r>
              <a:rPr lang="fr-FR" sz="2000" b="1" dirty="0" smtClean="0"/>
              <a:t>Les formations à la sécurité</a:t>
            </a:r>
          </a:p>
          <a:p>
            <a:pPr marL="342900" indent="-342900">
              <a:buAutoNum type="arabicPeriod"/>
            </a:pPr>
            <a:r>
              <a:rPr lang="fr-FR" sz="2000" b="1" dirty="0" smtClean="0"/>
              <a:t>Les habilitations : quelles obligations pèsent sur qui ?</a:t>
            </a:r>
          </a:p>
          <a:p>
            <a:pPr marL="342900" indent="-342900">
              <a:buAutoNum type="arabicPeriod"/>
            </a:pPr>
            <a:r>
              <a:rPr lang="fr-FR" sz="2000" b="1" dirty="0" smtClean="0"/>
              <a:t>Les risques en termes de responsabilité </a:t>
            </a:r>
          </a:p>
          <a:p>
            <a:pPr marL="342900" indent="-342900">
              <a:buAutoNum type="arabicPeriod"/>
            </a:pPr>
            <a:r>
              <a:rPr lang="fr-FR" sz="2000" b="1" dirty="0" smtClean="0"/>
              <a:t>Actualités liées au COVID </a:t>
            </a:r>
          </a:p>
          <a:p>
            <a:pPr marL="342900" indent="-342900">
              <a:buAutoNum type="arabicPeriod"/>
            </a:pPr>
            <a:endParaRPr lang="fr-FR" sz="2000" b="1" dirty="0" smtClean="0"/>
          </a:p>
        </p:txBody>
      </p:sp>
      <p:sp>
        <p:nvSpPr>
          <p:cNvPr id="4" name="Espace réservé du numéro de diapositive 3">
            <a:extLst>
              <a:ext uri="{FF2B5EF4-FFF2-40B4-BE49-F238E27FC236}">
                <a16:creationId xmlns="" xmlns:a16="http://schemas.microsoft.com/office/drawing/2014/main" id="{343E7E95-ACF5-455D-930D-208D56460A17}"/>
              </a:ext>
            </a:extLst>
          </p:cNvPr>
          <p:cNvSpPr txBox="1">
            <a:spLocks/>
          </p:cNvSpPr>
          <p:nvPr/>
        </p:nvSpPr>
        <p:spPr>
          <a:xfrm>
            <a:off x="8293449" y="6578165"/>
            <a:ext cx="540000" cy="1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41DC1-F5BB-4F42-A2C6-AD77D66B46C8}" type="slidenum">
              <a:rPr lang="fr-FR" sz="1000" smtClean="0"/>
              <a:pPr/>
              <a:t>2</a:t>
            </a:fld>
            <a:endParaRPr lang="fr-FR" sz="1000" dirty="0"/>
          </a:p>
        </p:txBody>
      </p:sp>
    </p:spTree>
    <p:extLst>
      <p:ext uri="{BB962C8B-B14F-4D97-AF65-F5344CB8AC3E}">
        <p14:creationId xmlns:p14="http://schemas.microsoft.com/office/powerpoint/2010/main" val="1438799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Recensement des formations </a:t>
            </a:r>
            <a:r>
              <a:rPr lang="fr-FR" sz="3000" b="1" kern="0" dirty="0">
                <a:solidFill>
                  <a:schemeClr val="bg1">
                    <a:lumMod val="50000"/>
                  </a:schemeClr>
                </a:solidFill>
                <a:latin typeface="Arial Black" panose="020B0A04020102020204" pitchFamily="34" charset="0"/>
              </a:rPr>
              <a:t>obligatoires</a:t>
            </a:r>
          </a:p>
          <a:p>
            <a:r>
              <a:rPr lang="fr-FR" sz="3000" b="1" kern="0" dirty="0">
                <a:solidFill>
                  <a:schemeClr val="bg1">
                    <a:lumMod val="50000"/>
                  </a:schemeClr>
                </a:solidFill>
                <a:latin typeface="Arial Black" panose="020B0A04020102020204" pitchFamily="34" charset="0"/>
              </a:rPr>
              <a:t>l</a:t>
            </a:r>
            <a:r>
              <a:rPr lang="fr-FR" sz="3000" b="1" kern="0" dirty="0" smtClean="0">
                <a:solidFill>
                  <a:schemeClr val="bg1">
                    <a:lumMod val="50000"/>
                  </a:schemeClr>
                </a:solidFill>
                <a:latin typeface="Arial Black" panose="020B0A04020102020204" pitchFamily="34" charset="0"/>
              </a:rPr>
              <a:t>iées à la sécurité</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20</a:t>
            </a:fld>
            <a:endParaRPr lang="fr-FR" dirty="0"/>
          </a:p>
        </p:txBody>
      </p:sp>
      <p:sp>
        <p:nvSpPr>
          <p:cNvPr id="17" name="Rectangle 16"/>
          <p:cNvSpPr/>
          <p:nvPr/>
        </p:nvSpPr>
        <p:spPr>
          <a:xfrm>
            <a:off x="-1" y="1346712"/>
            <a:ext cx="8901113" cy="6278642"/>
          </a:xfrm>
          <a:prstGeom prst="rect">
            <a:avLst/>
          </a:prstGeom>
        </p:spPr>
        <p:txBody>
          <a:bodyPr wrap="square" numCol="1">
            <a:spAutoFit/>
          </a:bodyPr>
          <a:lstStyle/>
          <a:p>
            <a:pPr marL="342900" indent="-342900" algn="just">
              <a:buFont typeface="Wingdings" panose="05000000000000000000" pitchFamily="2" charset="2"/>
              <a:buChar char="§"/>
            </a:pPr>
            <a:r>
              <a:rPr lang="fr-FR" dirty="0" smtClean="0"/>
              <a:t>Formation en </a:t>
            </a:r>
            <a:r>
              <a:rPr lang="fr-FR" dirty="0"/>
              <a:t>matière de protection contre les </a:t>
            </a:r>
            <a:r>
              <a:rPr lang="fr-FR" dirty="0" smtClean="0"/>
              <a:t>explosions</a:t>
            </a:r>
            <a:r>
              <a:rPr lang="fr-FR" dirty="0"/>
              <a:t> </a:t>
            </a:r>
            <a:r>
              <a:rPr lang="fr-FR" dirty="0" smtClean="0"/>
              <a:t>lorsque </a:t>
            </a:r>
            <a:r>
              <a:rPr lang="fr-FR" dirty="0"/>
              <a:t>des </a:t>
            </a:r>
            <a:r>
              <a:rPr lang="fr-FR" sz="2000" b="1" dirty="0"/>
              <a:t>atmosphères explosives</a:t>
            </a:r>
            <a:r>
              <a:rPr lang="fr-FR" sz="2000" dirty="0"/>
              <a:t> </a:t>
            </a:r>
            <a:r>
              <a:rPr lang="fr-FR" dirty="0"/>
              <a:t>peuvent se former en quantités susceptibles de présenter un risque pour la santé et la sécurité des travailleurs ou d'autres personnes</a:t>
            </a:r>
            <a:r>
              <a:rPr lang="fr-FR" dirty="0" smtClean="0"/>
              <a:t>                                  </a:t>
            </a:r>
            <a:endParaRPr lang="fr-FR" dirty="0" smtClean="0"/>
          </a:p>
          <a:p>
            <a:pPr algn="r"/>
            <a:r>
              <a:rPr lang="fr-FR" sz="1400" dirty="0" smtClean="0"/>
              <a:t>Article R.4227-49</a:t>
            </a:r>
            <a:endParaRPr lang="fr-FR" sz="1400" dirty="0" smtClean="0"/>
          </a:p>
          <a:p>
            <a:pPr algn="just"/>
            <a:r>
              <a:rPr lang="fr-FR" sz="1600" b="1" dirty="0" smtClean="0"/>
              <a:t> </a:t>
            </a:r>
            <a:endParaRPr lang="fr-FR" sz="1600" b="1" dirty="0"/>
          </a:p>
          <a:p>
            <a:pPr marL="342900" indent="-342900" algn="just">
              <a:buFont typeface="Wingdings" panose="05000000000000000000" pitchFamily="2" charset="2"/>
              <a:buChar char="§"/>
            </a:pPr>
            <a:r>
              <a:rPr lang="fr-FR" dirty="0" smtClean="0"/>
              <a:t>Formation des salariés affectés </a:t>
            </a:r>
            <a:r>
              <a:rPr lang="fr-FR" dirty="0"/>
              <a:t>à la </a:t>
            </a:r>
            <a:r>
              <a:rPr lang="fr-FR" sz="2000" b="1" dirty="0"/>
              <a:t>maintenance et à la modification des équipements de travail</a:t>
            </a:r>
            <a:r>
              <a:rPr lang="fr-FR" sz="2000" dirty="0"/>
              <a:t> </a:t>
            </a:r>
            <a:r>
              <a:rPr lang="fr-FR" dirty="0"/>
              <a:t>reçoivent une formation spécifique relative aux prescriptions à respecter, aux conditions d'exécution des travaux et aux matériels et outillages à </a:t>
            </a:r>
            <a:r>
              <a:rPr lang="fr-FR" dirty="0" smtClean="0"/>
              <a:t>utiliser       </a:t>
            </a:r>
            <a:endParaRPr lang="fr-FR" dirty="0" smtClean="0"/>
          </a:p>
          <a:p>
            <a:pPr algn="r"/>
            <a:r>
              <a:rPr lang="fr-FR" sz="1400" dirty="0" smtClean="0"/>
              <a:t>Article R.4323-4</a:t>
            </a:r>
            <a:endParaRPr lang="fr-FR" sz="1400" dirty="0" smtClean="0"/>
          </a:p>
          <a:p>
            <a:pPr marL="342900" indent="-342900" algn="just">
              <a:buFont typeface="Wingdings" panose="05000000000000000000" pitchFamily="2" charset="2"/>
              <a:buChar char="§"/>
            </a:pPr>
            <a:endParaRPr lang="fr-FR" sz="1400" b="1" dirty="0"/>
          </a:p>
          <a:p>
            <a:pPr marL="342900" indent="-342900" algn="just">
              <a:buFont typeface="Wingdings" panose="05000000000000000000" pitchFamily="2" charset="2"/>
              <a:buChar char="§"/>
            </a:pPr>
            <a:r>
              <a:rPr lang="fr-FR" dirty="0" smtClean="0"/>
              <a:t>Formation à la conduite </a:t>
            </a:r>
            <a:r>
              <a:rPr lang="fr-FR" dirty="0"/>
              <a:t>des </a:t>
            </a:r>
            <a:r>
              <a:rPr lang="fr-FR" sz="2000" b="1" dirty="0"/>
              <a:t>équipements de travail mobiles automoteurs et des équipements de travail servant au levage </a:t>
            </a:r>
            <a:r>
              <a:rPr lang="fr-FR" sz="2000" b="1" dirty="0" smtClean="0"/>
              <a:t>                                                              </a:t>
            </a:r>
            <a:endParaRPr lang="fr-FR" b="1" dirty="0" smtClean="0"/>
          </a:p>
          <a:p>
            <a:pPr algn="r"/>
            <a:r>
              <a:rPr lang="fr-FR" sz="1400" dirty="0" smtClean="0"/>
              <a:t>Article </a:t>
            </a:r>
            <a:r>
              <a:rPr lang="fr-FR" sz="1400" dirty="0" smtClean="0"/>
              <a:t>R4323-55</a:t>
            </a:r>
          </a:p>
          <a:p>
            <a:pPr marL="342900" indent="-342900" algn="just">
              <a:buFont typeface="Wingdings" panose="05000000000000000000" pitchFamily="2" charset="2"/>
              <a:buChar char="§"/>
            </a:pPr>
            <a:endParaRPr lang="fr-FR" sz="1400" b="1" dirty="0"/>
          </a:p>
          <a:p>
            <a:pPr marL="342900" indent="-342900" algn="just">
              <a:buFont typeface="Wingdings" panose="05000000000000000000" pitchFamily="2" charset="2"/>
              <a:buChar char="§"/>
            </a:pPr>
            <a:r>
              <a:rPr lang="fr-FR" dirty="0" smtClean="0"/>
              <a:t>Formation </a:t>
            </a:r>
            <a:r>
              <a:rPr lang="fr-FR" i="1" dirty="0"/>
              <a:t>adéquate et spécifique </a:t>
            </a:r>
            <a:r>
              <a:rPr lang="fr-FR" dirty="0" smtClean="0"/>
              <a:t>au </a:t>
            </a:r>
            <a:r>
              <a:rPr lang="fr-FR" sz="2000" b="1" dirty="0" smtClean="0"/>
              <a:t>montage et au démontage des échafaudages </a:t>
            </a:r>
          </a:p>
          <a:p>
            <a:pPr algn="r"/>
            <a:r>
              <a:rPr lang="fr-FR" sz="1400" dirty="0" smtClean="0"/>
              <a:t>Article R4323-69</a:t>
            </a:r>
          </a:p>
          <a:p>
            <a:pPr marL="285750" indent="-285750" algn="just">
              <a:buFont typeface="Wingdings" panose="05000000000000000000" pitchFamily="2" charset="2"/>
              <a:buChar char="§"/>
            </a:pPr>
            <a:r>
              <a:rPr lang="fr-FR" dirty="0" smtClean="0"/>
              <a:t>Formation à l'utilisation </a:t>
            </a:r>
            <a:r>
              <a:rPr lang="fr-FR" dirty="0"/>
              <a:t>des </a:t>
            </a:r>
            <a:r>
              <a:rPr lang="fr-FR" sz="2000" b="1" dirty="0"/>
              <a:t>techniques d'accès et de positionnement au moyen de </a:t>
            </a:r>
            <a:r>
              <a:rPr lang="fr-FR" sz="2000" b="1" dirty="0" smtClean="0"/>
              <a:t>cordes                                                                                                                             </a:t>
            </a:r>
            <a:endParaRPr lang="fr-FR" b="1" dirty="0" smtClean="0"/>
          </a:p>
          <a:p>
            <a:pPr algn="r"/>
            <a:r>
              <a:rPr lang="fr-FR" sz="1400" dirty="0" smtClean="0"/>
              <a:t>Article R4323-89</a:t>
            </a:r>
            <a:endParaRPr lang="fr-FR" b="1" dirty="0"/>
          </a:p>
          <a:p>
            <a:r>
              <a:rPr lang="fr-FR" dirty="0"/>
              <a:t/>
            </a:r>
            <a:br>
              <a:rPr lang="fr-FR" dirty="0"/>
            </a:br>
            <a:endParaRPr lang="fr-FR" b="1" dirty="0"/>
          </a:p>
          <a:p>
            <a:endParaRPr lang="fr-FR" dirty="0"/>
          </a:p>
          <a:p>
            <a:pPr marL="342900" indent="-342900" algn="just">
              <a:buFont typeface="Wingdings" panose="05000000000000000000" pitchFamily="2" charset="2"/>
              <a:buChar char="§"/>
            </a:pPr>
            <a:endParaRPr lang="fr-FR"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471873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Recensement des formations </a:t>
            </a:r>
            <a:r>
              <a:rPr lang="fr-FR" sz="3000" b="1" kern="0" dirty="0">
                <a:solidFill>
                  <a:schemeClr val="bg1">
                    <a:lumMod val="50000"/>
                  </a:schemeClr>
                </a:solidFill>
                <a:latin typeface="Arial Black" panose="020B0A04020102020204" pitchFamily="34" charset="0"/>
              </a:rPr>
              <a:t>obligatoires</a:t>
            </a:r>
          </a:p>
          <a:p>
            <a:r>
              <a:rPr lang="fr-FR" sz="3000" b="1" kern="0" dirty="0">
                <a:solidFill>
                  <a:schemeClr val="bg1">
                    <a:lumMod val="50000"/>
                  </a:schemeClr>
                </a:solidFill>
                <a:latin typeface="Arial Black" panose="020B0A04020102020204" pitchFamily="34" charset="0"/>
              </a:rPr>
              <a:t>l</a:t>
            </a:r>
            <a:r>
              <a:rPr lang="fr-FR" sz="3000" b="1" kern="0" dirty="0" smtClean="0">
                <a:solidFill>
                  <a:schemeClr val="bg1">
                    <a:lumMod val="50000"/>
                  </a:schemeClr>
                </a:solidFill>
                <a:latin typeface="Arial Black" panose="020B0A04020102020204" pitchFamily="34" charset="0"/>
              </a:rPr>
              <a:t>iées à la sécurité</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21</a:t>
            </a:fld>
            <a:endParaRPr lang="fr-FR" dirty="0"/>
          </a:p>
        </p:txBody>
      </p:sp>
      <p:sp>
        <p:nvSpPr>
          <p:cNvPr id="17" name="Rectangle 16"/>
          <p:cNvSpPr/>
          <p:nvPr/>
        </p:nvSpPr>
        <p:spPr>
          <a:xfrm>
            <a:off x="-1" y="1529587"/>
            <a:ext cx="8901113" cy="7109639"/>
          </a:xfrm>
          <a:prstGeom prst="rect">
            <a:avLst/>
          </a:prstGeom>
        </p:spPr>
        <p:txBody>
          <a:bodyPr wrap="square" numCol="1">
            <a:spAutoFit/>
          </a:bodyPr>
          <a:lstStyle/>
          <a:p>
            <a:pPr marL="285750" indent="-285750" algn="just">
              <a:buFont typeface="Wingdings" panose="05000000000000000000" pitchFamily="2" charset="2"/>
              <a:buChar char="§"/>
            </a:pPr>
            <a:r>
              <a:rPr lang="fr-FR" dirty="0" smtClean="0"/>
              <a:t>Formation</a:t>
            </a:r>
            <a:r>
              <a:rPr lang="fr-FR" dirty="0"/>
              <a:t> </a:t>
            </a:r>
            <a:r>
              <a:rPr lang="fr-FR" dirty="0" smtClean="0"/>
              <a:t>des </a:t>
            </a:r>
            <a:r>
              <a:rPr lang="fr-FR" dirty="0"/>
              <a:t>salariés devant utiliser un </a:t>
            </a:r>
            <a:r>
              <a:rPr lang="fr-FR" sz="2000" b="1" dirty="0"/>
              <a:t>équipement de protection </a:t>
            </a:r>
            <a:r>
              <a:rPr lang="fr-FR" sz="2000" b="1" dirty="0" smtClean="0"/>
              <a:t>individuelle</a:t>
            </a:r>
            <a:endParaRPr lang="fr-FR" b="1" dirty="0" smtClean="0"/>
          </a:p>
          <a:p>
            <a:pPr algn="r"/>
            <a:r>
              <a:rPr lang="fr-FR" sz="1400" dirty="0" smtClean="0"/>
              <a:t>Article </a:t>
            </a:r>
            <a:r>
              <a:rPr lang="fr-FR" sz="1400" dirty="0"/>
              <a:t>R4323-106</a:t>
            </a:r>
          </a:p>
          <a:p>
            <a:pPr marL="285750" indent="-285750" algn="just">
              <a:buFont typeface="Wingdings" panose="05000000000000000000" pitchFamily="2" charset="2"/>
              <a:buChar char="§"/>
            </a:pPr>
            <a:r>
              <a:rPr lang="fr-FR" dirty="0" smtClean="0"/>
              <a:t>Formation </a:t>
            </a:r>
            <a:r>
              <a:rPr lang="fr-FR" dirty="0"/>
              <a:t>appropriée sur les risques relatifs aux </a:t>
            </a:r>
            <a:r>
              <a:rPr lang="fr-FR" sz="2000" b="1" dirty="0"/>
              <a:t>locaux, installations ou emplacements où il n'est nécessaire de pénétrer que pour les opérations de vérification et de maintenance des ascenseurs et équipements de travail mentionnés à l'article </a:t>
            </a:r>
            <a:r>
              <a:rPr lang="fr-FR" sz="2000" b="1" dirty="0">
                <a:hlinkClick r:id="rId3"/>
              </a:rPr>
              <a:t>R. 4323-107 </a:t>
            </a:r>
            <a:endParaRPr lang="fr-FR" b="1" dirty="0" smtClean="0"/>
          </a:p>
          <a:p>
            <a:pPr algn="r"/>
            <a:r>
              <a:rPr lang="fr-FR" sz="1400" dirty="0" smtClean="0"/>
              <a:t>Article </a:t>
            </a:r>
            <a:r>
              <a:rPr lang="fr-FR" sz="1400" dirty="0" smtClean="0"/>
              <a:t>R.4323-108</a:t>
            </a:r>
            <a:endParaRPr lang="fr-FR" sz="1400" dirty="0" smtClean="0"/>
          </a:p>
          <a:p>
            <a:pPr algn="r"/>
            <a:endParaRPr lang="fr-FR" sz="1400" b="1" dirty="0"/>
          </a:p>
          <a:p>
            <a:pPr marL="285750" indent="-285750">
              <a:buFont typeface="Wingdings" panose="05000000000000000000" pitchFamily="2" charset="2"/>
              <a:buChar char="§"/>
            </a:pPr>
            <a:r>
              <a:rPr lang="fr-FR" dirty="0"/>
              <a:t>F</a:t>
            </a:r>
            <a:r>
              <a:rPr lang="fr-FR" dirty="0" smtClean="0"/>
              <a:t>ormation pour intervenir </a:t>
            </a:r>
            <a:r>
              <a:rPr lang="fr-FR" dirty="0"/>
              <a:t>en </a:t>
            </a:r>
            <a:r>
              <a:rPr lang="fr-FR" sz="2000" b="1" dirty="0"/>
              <a:t>milieu hyperbare </a:t>
            </a:r>
            <a:r>
              <a:rPr lang="fr-FR" dirty="0"/>
              <a:t>(</a:t>
            </a:r>
            <a:r>
              <a:rPr lang="fr-FR" dirty="0" smtClean="0"/>
              <a:t>certificat </a:t>
            </a:r>
            <a:r>
              <a:rPr lang="fr-FR" dirty="0"/>
              <a:t>d'aptitude à </a:t>
            </a:r>
            <a:r>
              <a:rPr lang="fr-FR" dirty="0" smtClean="0"/>
              <a:t>l'</a:t>
            </a:r>
            <a:r>
              <a:rPr lang="fr-FR" dirty="0" err="1" smtClean="0"/>
              <a:t>hyperbarie</a:t>
            </a:r>
            <a:r>
              <a:rPr lang="fr-FR" dirty="0" smtClean="0"/>
              <a:t>) et formation pour exercer </a:t>
            </a:r>
            <a:r>
              <a:rPr lang="fr-FR" dirty="0"/>
              <a:t>les fonctions de conseiller à la prévention hyperbare </a:t>
            </a:r>
            <a:r>
              <a:rPr lang="fr-FR" dirty="0" smtClean="0"/>
              <a:t> </a:t>
            </a:r>
            <a:endParaRPr lang="fr-FR" dirty="0" smtClean="0"/>
          </a:p>
          <a:p>
            <a:pPr algn="r"/>
            <a:r>
              <a:rPr lang="fr-FR" sz="1400" dirty="0" smtClean="0"/>
              <a:t>Article R.4461-27</a:t>
            </a:r>
            <a:endParaRPr lang="fr-FR" sz="1400" dirty="0" smtClean="0"/>
          </a:p>
          <a:p>
            <a:r>
              <a:rPr lang="fr-FR" dirty="0"/>
              <a:t> </a:t>
            </a:r>
          </a:p>
          <a:p>
            <a:pPr marL="285750" indent="-285750">
              <a:buFont typeface="Wingdings" panose="05000000000000000000" pitchFamily="2" charset="2"/>
              <a:buChar char="§"/>
            </a:pPr>
            <a:r>
              <a:rPr lang="fr-FR" dirty="0"/>
              <a:t>F</a:t>
            </a:r>
            <a:r>
              <a:rPr lang="fr-FR" dirty="0" smtClean="0"/>
              <a:t>ormations </a:t>
            </a:r>
            <a:r>
              <a:rPr lang="fr-FR" dirty="0"/>
              <a:t>initiales et </a:t>
            </a:r>
            <a:r>
              <a:rPr lang="fr-FR" dirty="0" smtClean="0"/>
              <a:t>complémentaires à la conduite </a:t>
            </a:r>
            <a:r>
              <a:rPr lang="fr-FR" dirty="0"/>
              <a:t>et la surveillance, ou l'exécution, d'</a:t>
            </a:r>
            <a:r>
              <a:rPr lang="fr-FR" sz="2000" b="1" dirty="0"/>
              <a:t>activités pyrotechniques </a:t>
            </a:r>
            <a:r>
              <a:rPr lang="fr-FR" dirty="0" smtClean="0"/>
              <a:t>déterminées et d'activités </a:t>
            </a:r>
            <a:r>
              <a:rPr lang="fr-FR" dirty="0"/>
              <a:t>déterminées de maintenance ou de transport interne de substances ou objets </a:t>
            </a:r>
            <a:r>
              <a:rPr lang="fr-FR" dirty="0" smtClean="0"/>
              <a:t>explosifs    </a:t>
            </a:r>
            <a:endParaRPr lang="fr-FR" dirty="0" smtClean="0"/>
          </a:p>
          <a:p>
            <a:pPr algn="r"/>
            <a:r>
              <a:rPr lang="fr-FR" dirty="0" smtClean="0"/>
              <a:t>                                           </a:t>
            </a:r>
            <a:r>
              <a:rPr lang="fr-FR" sz="1400" dirty="0" smtClean="0"/>
              <a:t>Article </a:t>
            </a:r>
            <a:r>
              <a:rPr lang="fr-FR" sz="1400" dirty="0" smtClean="0"/>
              <a:t>R.4462-27</a:t>
            </a:r>
            <a:endParaRPr lang="fr-FR" sz="1400" dirty="0" smtClean="0"/>
          </a:p>
          <a:p>
            <a:pPr marL="285750" indent="-285750">
              <a:buFont typeface="Wingdings" panose="05000000000000000000" pitchFamily="2" charset="2"/>
              <a:buChar char="§"/>
            </a:pPr>
            <a:r>
              <a:rPr lang="fr-FR" dirty="0" smtClean="0"/>
              <a:t>Formation </a:t>
            </a:r>
            <a:r>
              <a:rPr lang="fr-FR" dirty="0"/>
              <a:t>adéquate à la sécurité relative à l'exécution </a:t>
            </a:r>
            <a:r>
              <a:rPr lang="fr-FR" dirty="0" smtClean="0"/>
              <a:t>des </a:t>
            </a:r>
            <a:r>
              <a:rPr lang="fr-FR" sz="2000" b="1" dirty="0"/>
              <a:t>manutentions </a:t>
            </a:r>
            <a:r>
              <a:rPr lang="fr-FR" sz="2000" b="1" dirty="0" smtClean="0"/>
              <a:t>manuelles</a:t>
            </a:r>
            <a:endParaRPr lang="fr-FR" b="1" dirty="0" smtClean="0"/>
          </a:p>
          <a:p>
            <a:pPr algn="r"/>
            <a:r>
              <a:rPr lang="fr-FR" dirty="0" smtClean="0"/>
              <a:t>                </a:t>
            </a:r>
            <a:r>
              <a:rPr lang="fr-FR" sz="1400" dirty="0" smtClean="0"/>
              <a:t>Article </a:t>
            </a:r>
            <a:r>
              <a:rPr lang="fr-FR" sz="1400" dirty="0"/>
              <a:t>R4541-8</a:t>
            </a:r>
          </a:p>
          <a:p>
            <a:r>
              <a:rPr lang="fr-FR" sz="1400" dirty="0"/>
              <a:t/>
            </a:r>
            <a:br>
              <a:rPr lang="fr-FR" sz="1400" dirty="0"/>
            </a:br>
            <a:endParaRPr lang="fr-FR" b="1" dirty="0"/>
          </a:p>
          <a:p>
            <a:r>
              <a:rPr lang="fr-FR" dirty="0"/>
              <a:t/>
            </a:r>
            <a:br>
              <a:rPr lang="fr-FR" dirty="0"/>
            </a:br>
            <a:endParaRPr lang="fr-FR" dirty="0"/>
          </a:p>
          <a:p>
            <a:r>
              <a:rPr lang="fr-FR" dirty="0"/>
              <a:t> </a:t>
            </a:r>
          </a:p>
          <a:p>
            <a:pPr marL="342900" indent="-342900" algn="just">
              <a:buFont typeface="Wingdings" panose="05000000000000000000" pitchFamily="2" charset="2"/>
              <a:buChar char="§"/>
            </a:pPr>
            <a:endParaRPr lang="fr-FR" dirty="0"/>
          </a:p>
          <a:p>
            <a:pPr marL="342900" indent="-342900" algn="just">
              <a:buFont typeface="Wingdings" panose="05000000000000000000" pitchFamily="2" charset="2"/>
              <a:buChar char="§"/>
            </a:pPr>
            <a:endParaRPr lang="fr-FR" b="1" dirty="0"/>
          </a:p>
        </p:txBody>
      </p:sp>
    </p:spTree>
    <p:extLst>
      <p:ext uri="{BB962C8B-B14F-4D97-AF65-F5344CB8AC3E}">
        <p14:creationId xmlns:p14="http://schemas.microsoft.com/office/powerpoint/2010/main" val="3058112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Recensement des formations </a:t>
            </a:r>
            <a:r>
              <a:rPr lang="fr-FR" sz="3000" b="1" kern="0" dirty="0">
                <a:solidFill>
                  <a:schemeClr val="bg1">
                    <a:lumMod val="50000"/>
                  </a:schemeClr>
                </a:solidFill>
                <a:latin typeface="Arial Black" panose="020B0A04020102020204" pitchFamily="34" charset="0"/>
              </a:rPr>
              <a:t>obligatoires</a:t>
            </a:r>
          </a:p>
          <a:p>
            <a:r>
              <a:rPr lang="fr-FR" sz="3000" b="1" kern="0" dirty="0">
                <a:solidFill>
                  <a:schemeClr val="bg1">
                    <a:lumMod val="50000"/>
                  </a:schemeClr>
                </a:solidFill>
                <a:latin typeface="Arial Black" panose="020B0A04020102020204" pitchFamily="34" charset="0"/>
              </a:rPr>
              <a:t>l</a:t>
            </a:r>
            <a:r>
              <a:rPr lang="fr-FR" sz="3000" b="1" kern="0" dirty="0" smtClean="0">
                <a:solidFill>
                  <a:schemeClr val="bg1">
                    <a:lumMod val="50000"/>
                  </a:schemeClr>
                </a:solidFill>
                <a:latin typeface="Arial Black" panose="020B0A04020102020204" pitchFamily="34" charset="0"/>
              </a:rPr>
              <a:t>iées à la sécurité</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22</a:t>
            </a:fld>
            <a:endParaRPr lang="fr-FR" dirty="0"/>
          </a:p>
        </p:txBody>
      </p:sp>
      <p:sp>
        <p:nvSpPr>
          <p:cNvPr id="17" name="Rectangle 16"/>
          <p:cNvSpPr/>
          <p:nvPr/>
        </p:nvSpPr>
        <p:spPr>
          <a:xfrm>
            <a:off x="-1" y="1260087"/>
            <a:ext cx="8901113" cy="8402300"/>
          </a:xfrm>
          <a:prstGeom prst="rect">
            <a:avLst/>
          </a:prstGeom>
        </p:spPr>
        <p:txBody>
          <a:bodyPr wrap="square" numCol="1">
            <a:spAutoFit/>
          </a:bodyPr>
          <a:lstStyle/>
          <a:p>
            <a:pPr marL="285750" indent="-285750" algn="just">
              <a:buFont typeface="Wingdings" panose="05000000000000000000" pitchFamily="2" charset="2"/>
              <a:buChar char="§"/>
            </a:pPr>
            <a:r>
              <a:rPr lang="fr-FR" dirty="0" smtClean="0"/>
              <a:t>Formation en cas d’interventions </a:t>
            </a:r>
            <a:r>
              <a:rPr lang="fr-FR" dirty="0"/>
              <a:t>de vérification, de maintenance, de contrôle technique ainsi qu'aux travaux de réparation et de transformation effectués sur les équipements installés à demeure suivants : </a:t>
            </a:r>
            <a:r>
              <a:rPr lang="fr-FR" sz="2000" b="1" dirty="0"/>
              <a:t>ascenseurs, monte-charges, élévateurs de personnes dont la vitesse n'excède pas 0, 15 mètre par seconde, escaliers mécaniques, trottoirs roulants ou installations de parcage automatique de </a:t>
            </a:r>
            <a:r>
              <a:rPr lang="fr-FR" sz="2000" b="1" dirty="0" smtClean="0"/>
              <a:t>véhicules                                                 </a:t>
            </a:r>
            <a:endParaRPr lang="fr-FR" b="1" dirty="0" smtClean="0"/>
          </a:p>
          <a:p>
            <a:pPr algn="r"/>
            <a:r>
              <a:rPr lang="fr-FR" sz="1400" dirty="0" smtClean="0"/>
              <a:t>Article R.4543-22</a:t>
            </a:r>
            <a:endParaRPr lang="fr-FR" sz="1400" dirty="0" smtClean="0"/>
          </a:p>
          <a:p>
            <a:pPr algn="just"/>
            <a:endParaRPr lang="fr-FR" sz="1400" b="1" dirty="0"/>
          </a:p>
          <a:p>
            <a:pPr marL="285750" indent="-285750" algn="just">
              <a:buFont typeface="Wingdings" panose="05000000000000000000" pitchFamily="2" charset="2"/>
              <a:buChar char="§"/>
            </a:pPr>
            <a:r>
              <a:rPr lang="fr-FR" sz="2000" b="1" dirty="0" smtClean="0"/>
              <a:t>Habilitations électriques </a:t>
            </a:r>
            <a:r>
              <a:rPr lang="fr-FR" dirty="0" smtClean="0"/>
              <a:t>: </a:t>
            </a:r>
          </a:p>
          <a:p>
            <a:pPr marL="742950" lvl="1" indent="-285750" algn="just">
              <a:buFont typeface="Wingdings" panose="05000000000000000000" pitchFamily="2" charset="2"/>
              <a:buChar char="Ø"/>
            </a:pPr>
            <a:r>
              <a:rPr lang="fr-FR" dirty="0" smtClean="0"/>
              <a:t>Les </a:t>
            </a:r>
            <a:r>
              <a:rPr lang="fr-FR" dirty="0"/>
              <a:t>opérations sur les installations électriques ou dans leur voisinage ne peuvent être effectuées que par des travailleurs habilités</a:t>
            </a:r>
            <a:r>
              <a:rPr lang="fr-FR" dirty="0" smtClean="0"/>
              <a:t>.</a:t>
            </a:r>
            <a:r>
              <a:rPr lang="fr-FR" dirty="0"/>
              <a:t> Avant de délivrer l'habilitation, l'employeur s'assure que le travailleur a reçu la formation théorique et pratique qui lui confère la connaissance des risques liés à l'électricité et des mesures à prendre pour intervenir en sécurité lors de l'exécution des opérations qui lui sont </a:t>
            </a:r>
            <a:r>
              <a:rPr lang="fr-FR" dirty="0" smtClean="0"/>
              <a:t>confiées</a:t>
            </a:r>
            <a:endParaRPr lang="fr-FR" dirty="0"/>
          </a:p>
          <a:p>
            <a:pPr lvl="1" algn="r"/>
            <a:r>
              <a:rPr lang="fr-FR" dirty="0" smtClean="0"/>
              <a:t> </a:t>
            </a:r>
            <a:r>
              <a:rPr lang="fr-FR" sz="1400" dirty="0"/>
              <a:t>Article </a:t>
            </a:r>
            <a:r>
              <a:rPr lang="fr-FR" sz="1400" dirty="0" smtClean="0"/>
              <a:t>R.4544-9</a:t>
            </a:r>
            <a:endParaRPr lang="fr-FR" dirty="0"/>
          </a:p>
          <a:p>
            <a:pPr marL="742950" lvl="1" indent="-285750" algn="just">
              <a:buFont typeface="Wingdings" panose="05000000000000000000" pitchFamily="2" charset="2"/>
              <a:buChar char="Ø"/>
            </a:pPr>
            <a:r>
              <a:rPr lang="fr-FR" dirty="0" smtClean="0"/>
              <a:t>Tout salarié effectuant des </a:t>
            </a:r>
            <a:r>
              <a:rPr lang="fr-FR" sz="2000" b="1" dirty="0" smtClean="0"/>
              <a:t>travaux </a:t>
            </a:r>
            <a:r>
              <a:rPr lang="fr-FR" sz="2000" b="1" dirty="0"/>
              <a:t>sous tension </a:t>
            </a:r>
            <a:r>
              <a:rPr lang="fr-FR" dirty="0"/>
              <a:t>est titulaire d'une habilitation spécifique délivrée par l'employeur après l'obtention d'un document délivré par un organisme de formation agréé attestant qu'il a acquis les connaissances et les compétences </a:t>
            </a:r>
            <a:r>
              <a:rPr lang="fr-FR" dirty="0" smtClean="0"/>
              <a:t>nécessaires                                                                                   </a:t>
            </a:r>
            <a:endParaRPr lang="fr-FR" dirty="0" smtClean="0"/>
          </a:p>
          <a:p>
            <a:pPr lvl="1" algn="r"/>
            <a:r>
              <a:rPr lang="fr-FR" sz="1400" dirty="0" smtClean="0"/>
              <a:t>Article R.4544-11 </a:t>
            </a:r>
            <a:endParaRPr lang="fr-FR" sz="1400" dirty="0"/>
          </a:p>
          <a:p>
            <a:pPr marL="285750" indent="-285750" algn="just">
              <a:buFont typeface="Wingdings" panose="05000000000000000000" pitchFamily="2" charset="2"/>
              <a:buChar char="§"/>
            </a:pPr>
            <a:endParaRPr lang="fr-FR" dirty="0" smtClean="0"/>
          </a:p>
          <a:p>
            <a:pPr algn="just"/>
            <a:r>
              <a:rPr lang="fr-FR" dirty="0"/>
              <a:t/>
            </a:r>
            <a:br>
              <a:rPr lang="fr-FR" dirty="0"/>
            </a:br>
            <a:r>
              <a:rPr lang="fr-FR" sz="1400" dirty="0"/>
              <a:t/>
            </a:r>
            <a:br>
              <a:rPr lang="fr-FR" sz="1400" dirty="0"/>
            </a:br>
            <a:r>
              <a:rPr lang="fr-FR" sz="1400" dirty="0"/>
              <a:t/>
            </a:r>
            <a:br>
              <a:rPr lang="fr-FR" sz="1400" dirty="0"/>
            </a:br>
            <a:endParaRPr lang="fr-FR" sz="1400" dirty="0"/>
          </a:p>
          <a:p>
            <a:r>
              <a:rPr lang="fr-FR" sz="1400" dirty="0"/>
              <a:t/>
            </a:r>
            <a:br>
              <a:rPr lang="fr-FR" sz="1400" dirty="0"/>
            </a:br>
            <a:endParaRPr lang="fr-FR" b="1" dirty="0"/>
          </a:p>
          <a:p>
            <a:r>
              <a:rPr lang="fr-FR" dirty="0"/>
              <a:t/>
            </a:r>
            <a:br>
              <a:rPr lang="fr-FR" dirty="0"/>
            </a:br>
            <a:endParaRPr lang="fr-FR" dirty="0"/>
          </a:p>
          <a:p>
            <a:r>
              <a:rPr lang="fr-FR" dirty="0"/>
              <a:t> </a:t>
            </a:r>
          </a:p>
          <a:p>
            <a:pPr marL="342900" indent="-342900" algn="just">
              <a:buFont typeface="Wingdings" panose="05000000000000000000" pitchFamily="2" charset="2"/>
              <a:buChar char="§"/>
            </a:pPr>
            <a:endParaRPr lang="fr-FR" dirty="0"/>
          </a:p>
          <a:p>
            <a:pPr marL="342900" indent="-342900" algn="just">
              <a:buFont typeface="Wingdings" panose="05000000000000000000" pitchFamily="2" charset="2"/>
              <a:buChar char="§"/>
            </a:pPr>
            <a:endParaRPr lang="fr-FR"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710469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E941DC1-F5BB-4F42-A2C6-AD77D66B46C8}" type="slidenum">
              <a:rPr lang="fr-FR" smtClean="0"/>
              <a:t>23</a:t>
            </a:fld>
            <a:endParaRPr lang="fr-FR" dirty="0"/>
          </a:p>
        </p:txBody>
      </p:sp>
      <p:sp>
        <p:nvSpPr>
          <p:cNvPr id="10" name="Titre 1"/>
          <p:cNvSpPr>
            <a:spLocks noGrp="1"/>
          </p:cNvSpPr>
          <p:nvPr>
            <p:ph type="title"/>
          </p:nvPr>
        </p:nvSpPr>
        <p:spPr>
          <a:xfrm>
            <a:off x="320634" y="4451230"/>
            <a:ext cx="8490857" cy="1483744"/>
          </a:xfrm>
        </p:spPr>
        <p:txBody>
          <a:bodyPr/>
          <a:lstStyle/>
          <a:p>
            <a:pPr indent="0">
              <a:buNone/>
            </a:pPr>
            <a:r>
              <a:rPr lang="fr-FR" sz="3600" dirty="0">
                <a:solidFill>
                  <a:schemeClr val="bg2"/>
                </a:solidFill>
                <a:latin typeface="Arial Black" panose="020B0A04020102020204" pitchFamily="34" charset="0"/>
              </a:rPr>
              <a:t>3</a:t>
            </a:r>
            <a:r>
              <a:rPr lang="fr-FR" sz="3600" dirty="0" smtClean="0">
                <a:solidFill>
                  <a:schemeClr val="bg2"/>
                </a:solidFill>
                <a:latin typeface="Arial Black" panose="020B0A04020102020204" pitchFamily="34" charset="0"/>
              </a:rPr>
              <a:t>. </a:t>
            </a:r>
            <a:r>
              <a:rPr lang="fr-FR" sz="3600" dirty="0" smtClean="0">
                <a:solidFill>
                  <a:schemeClr val="bg1">
                    <a:lumMod val="50000"/>
                  </a:schemeClr>
                </a:solidFill>
                <a:latin typeface="Arial Black" panose="020B0A04020102020204" pitchFamily="34" charset="0"/>
              </a:rPr>
              <a:t>Les h</a:t>
            </a:r>
            <a:r>
              <a:rPr lang="fr-FR" sz="3600" dirty="0" smtClean="0">
                <a:solidFill>
                  <a:schemeClr val="bg1">
                    <a:lumMod val="50000"/>
                  </a:schemeClr>
                </a:solidFill>
                <a:latin typeface="Arial Black" panose="020B0A04020102020204" pitchFamily="34" charset="0"/>
              </a:rPr>
              <a:t>abilitations liées à la sécurité au travail</a:t>
            </a:r>
            <a:endParaRPr lang="fr-FR" dirty="0">
              <a:latin typeface="Arial Black" panose="020B0A04020102020204" pitchFamily="34" charset="0"/>
            </a:endParaRPr>
          </a:p>
        </p:txBody>
      </p:sp>
      <p:sp>
        <p:nvSpPr>
          <p:cNvPr id="6" name="ZoneTexte 5"/>
          <p:cNvSpPr txBox="1"/>
          <p:nvPr/>
        </p:nvSpPr>
        <p:spPr>
          <a:xfrm>
            <a:off x="-136480" y="6492442"/>
            <a:ext cx="914399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775294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Le concept d’habilitation</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24</a:t>
            </a:fld>
            <a:endParaRPr lang="fr-FR" dirty="0"/>
          </a:p>
        </p:txBody>
      </p:sp>
      <p:sp>
        <p:nvSpPr>
          <p:cNvPr id="17" name="Rectangle 16"/>
          <p:cNvSpPr/>
          <p:nvPr/>
        </p:nvSpPr>
        <p:spPr>
          <a:xfrm>
            <a:off x="-1" y="1086952"/>
            <a:ext cx="8901113" cy="6272486"/>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t>La notion d’habilitation n’est pas définie dans le code du travail</a:t>
            </a:r>
          </a:p>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Mais elle est </a:t>
            </a:r>
            <a:r>
              <a:rPr lang="fr-FR" sz="2400" dirty="0" smtClean="0"/>
              <a:t>définie par France Compétences dans </a:t>
            </a:r>
            <a:r>
              <a:rPr lang="fr-FR" sz="2400" dirty="0" smtClean="0"/>
              <a:t>le cadre du Répertoire Spécifique des certifications et </a:t>
            </a:r>
            <a:r>
              <a:rPr lang="fr-FR" sz="2400" dirty="0" smtClean="0"/>
              <a:t>habilitations</a:t>
            </a:r>
            <a:endParaRPr lang="fr-FR" sz="2400" dirty="0" smtClean="0"/>
          </a:p>
          <a:p>
            <a:pPr marL="539750" indent="-539750" algn="just"/>
            <a:r>
              <a:rPr lang="fr-FR" sz="2000" dirty="0" smtClean="0"/>
              <a:t>	«</a:t>
            </a:r>
            <a:r>
              <a:rPr lang="fr-FR" sz="2000" dirty="0" smtClean="0"/>
              <a:t> </a:t>
            </a:r>
            <a:r>
              <a:rPr lang="fr-FR" sz="2000" dirty="0" smtClean="0"/>
              <a:t>	</a:t>
            </a:r>
            <a:r>
              <a:rPr lang="fr-FR" i="1" dirty="0" smtClean="0"/>
              <a:t>Les </a:t>
            </a:r>
            <a:r>
              <a:rPr lang="fr-FR" i="1" dirty="0"/>
              <a:t>habilitations ou certifications, découlent d’une obligation légale et réglementaire, nécessaires pour l’exercice d’un métier ou d’une activité professionnelle sur le territoire national. </a:t>
            </a:r>
          </a:p>
          <a:p>
            <a:pPr marL="539750" indent="-539750" algn="just"/>
            <a:r>
              <a:rPr lang="fr-FR" i="1" dirty="0" smtClean="0"/>
              <a:t>	Ces </a:t>
            </a:r>
            <a:r>
              <a:rPr lang="fr-FR" i="1" dirty="0"/>
              <a:t>habilitations sont citées dans la loi n°2018-771 du 5 septembre 2018 qui a modifié l’article L. 6321-2 du code du </a:t>
            </a:r>
            <a:r>
              <a:rPr lang="fr-FR" i="1" dirty="0" smtClean="0"/>
              <a:t>travail</a:t>
            </a:r>
            <a:r>
              <a:rPr lang="fr-FR" dirty="0" smtClean="0"/>
              <a:t>.</a:t>
            </a:r>
          </a:p>
          <a:p>
            <a:pPr marL="539750" indent="-539750" algn="just"/>
            <a:r>
              <a:rPr lang="fr-FR" sz="2000" i="1" dirty="0"/>
              <a:t>	</a:t>
            </a:r>
            <a:r>
              <a:rPr lang="fr-FR" sz="2000" i="1" dirty="0" smtClean="0"/>
              <a:t>Les </a:t>
            </a:r>
            <a:r>
              <a:rPr lang="fr-FR" sz="2000" i="1" dirty="0"/>
              <a:t>habilitations constituent des </a:t>
            </a:r>
            <a:r>
              <a:rPr lang="fr-FR" sz="2000" b="1" i="1" dirty="0"/>
              <a:t>autorisations</a:t>
            </a:r>
            <a:r>
              <a:rPr lang="fr-FR" sz="2000" i="1" dirty="0"/>
              <a:t>, après formation spécifique, </a:t>
            </a:r>
            <a:r>
              <a:rPr lang="fr-FR" sz="2000" b="1" i="1" dirty="0"/>
              <a:t>délivrées à une personne </a:t>
            </a:r>
            <a:r>
              <a:rPr lang="fr-FR" sz="2000" i="1" dirty="0"/>
              <a:t>spécialement désignée ou qualifiée pour un travail déterminé de surveillance, d'entretien ou d'utilisation d'un matériel particulier ou d'un </a:t>
            </a:r>
            <a:r>
              <a:rPr lang="fr-FR" sz="2000" i="1" dirty="0" smtClean="0"/>
              <a:t>produit</a:t>
            </a:r>
            <a:r>
              <a:rPr lang="fr-FR" sz="2000" dirty="0" smtClean="0"/>
              <a:t>	.</a:t>
            </a:r>
            <a:r>
              <a:rPr lang="fr-FR" sz="2000" i="1" dirty="0" smtClean="0"/>
              <a:t>Par </a:t>
            </a:r>
            <a:r>
              <a:rPr lang="fr-FR" sz="2000" i="1" dirty="0"/>
              <a:t>exemple, l’habilitation électrique est </a:t>
            </a:r>
            <a:r>
              <a:rPr lang="fr-FR" sz="2000" b="1" i="1" dirty="0"/>
              <a:t>une reconnaissance individuelle de capacité de travail en </a:t>
            </a:r>
            <a:r>
              <a:rPr lang="fr-FR" sz="2000" b="1" i="1" dirty="0">
                <a:solidFill>
                  <a:srgbClr val="C00000"/>
                </a:solidFill>
              </a:rPr>
              <a:t>sécurité</a:t>
            </a:r>
            <a:r>
              <a:rPr lang="fr-FR" sz="2000" b="1" i="1" dirty="0"/>
              <a:t> </a:t>
            </a:r>
            <a:r>
              <a:rPr lang="fr-FR" sz="2000" i="1" dirty="0"/>
              <a:t>dans un environnement à risques </a:t>
            </a:r>
            <a:r>
              <a:rPr lang="fr-FR" sz="2000" i="1" dirty="0" smtClean="0"/>
              <a:t>électriques.</a:t>
            </a:r>
          </a:p>
          <a:p>
            <a:pPr marL="539750" indent="-539750" algn="just"/>
            <a:r>
              <a:rPr lang="fr-FR" sz="2000" b="1" i="1" dirty="0"/>
              <a:t>	</a:t>
            </a:r>
            <a:r>
              <a:rPr lang="fr-FR" sz="2000" b="1" i="1" dirty="0" smtClean="0"/>
              <a:t>Ce </a:t>
            </a:r>
            <a:r>
              <a:rPr lang="fr-FR" sz="2000" b="1" i="1" dirty="0"/>
              <a:t>n'est en aucun cas une reconnaissance de compétences en électricité, électrotechnique ou électronique</a:t>
            </a:r>
            <a:r>
              <a:rPr lang="fr-FR" sz="2000" dirty="0"/>
              <a:t> »  </a:t>
            </a:r>
          </a:p>
          <a:p>
            <a:pPr lvl="2" algn="r" fontAlgn="base">
              <a:spcBef>
                <a:spcPct val="20000"/>
              </a:spcBef>
              <a:spcAft>
                <a:spcPct val="0"/>
              </a:spcAft>
              <a:buClr>
                <a:srgbClr val="C00000"/>
              </a:buClr>
              <a:buSzPct val="100000"/>
              <a:defRPr/>
            </a:pPr>
            <a:r>
              <a:rPr lang="fr-FR" sz="2000" dirty="0">
                <a:hlinkClick r:id="rId3"/>
              </a:rPr>
              <a:t>Note </a:t>
            </a:r>
            <a:r>
              <a:rPr lang="fr-FR" sz="2000" dirty="0" smtClean="0">
                <a:hlinkClick r:id="rId3"/>
              </a:rPr>
              <a:t>sur le Répertoire spécifique</a:t>
            </a:r>
            <a:endParaRPr lang="fr-FR" sz="2000" b="1" dirty="0"/>
          </a:p>
          <a:p>
            <a:pPr marL="539750" indent="-539750" algn="just"/>
            <a:endParaRPr lang="fr-FR" sz="2000" b="1" dirty="0" smtClean="0"/>
          </a:p>
          <a:p>
            <a:pPr marL="914400" lvl="1" indent="-457200" algn="r" fontAlgn="base">
              <a:spcBef>
                <a:spcPct val="20000"/>
              </a:spcBef>
              <a:spcAft>
                <a:spcPct val="0"/>
              </a:spcAft>
              <a:buClr>
                <a:srgbClr val="C00000"/>
              </a:buClr>
              <a:buSzPct val="100000"/>
              <a:buFont typeface="Wingdings" panose="05000000000000000000" pitchFamily="2" charset="2"/>
              <a:buChar char="§"/>
              <a:defRPr/>
            </a:pPr>
            <a:endParaRPr lang="fr-FR" sz="2400" b="1" dirty="0" smtClean="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748482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Qui délivre l’habilitation ?</a:t>
            </a:r>
          </a:p>
          <a:p>
            <a:r>
              <a:rPr lang="fr-FR" sz="3000" b="1" kern="0" dirty="0" smtClean="0">
                <a:solidFill>
                  <a:schemeClr val="bg1">
                    <a:lumMod val="50000"/>
                  </a:schemeClr>
                </a:solidFill>
                <a:latin typeface="Arial Black" panose="020B0A04020102020204" pitchFamily="34" charset="0"/>
              </a:rPr>
              <a:t>Dans quelles conditions ?</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25</a:t>
            </a:fld>
            <a:endParaRPr lang="fr-FR" dirty="0"/>
          </a:p>
        </p:txBody>
      </p:sp>
      <p:sp>
        <p:nvSpPr>
          <p:cNvPr id="17" name="Rectangle 16"/>
          <p:cNvSpPr/>
          <p:nvPr/>
        </p:nvSpPr>
        <p:spPr>
          <a:xfrm>
            <a:off x="-1" y="1465643"/>
            <a:ext cx="8901113" cy="3280898"/>
          </a:xfrm>
          <a:prstGeom prst="rect">
            <a:avLst/>
          </a:prstGeom>
        </p:spPr>
        <p:txBody>
          <a:bodyPr wrap="square" numCol="1">
            <a:spAutoFit/>
          </a:bodyPr>
          <a:lstStyle/>
          <a:p>
            <a:pPr marL="625475" lvl="1" indent="-360363"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t>L'habilitation est délivrée </a:t>
            </a:r>
            <a:r>
              <a:rPr lang="fr-FR" sz="2400" b="1" dirty="0"/>
              <a:t>par </a:t>
            </a:r>
            <a:r>
              <a:rPr lang="fr-FR" sz="2400" b="1" dirty="0" smtClean="0"/>
              <a:t>l'employeur, </a:t>
            </a:r>
            <a:r>
              <a:rPr lang="fr-FR" sz="2400" dirty="0" smtClean="0"/>
              <a:t>ce </a:t>
            </a:r>
            <a:r>
              <a:rPr lang="fr-FR" sz="2400" dirty="0"/>
              <a:t>n’est donc pas l’organisme qui a </a:t>
            </a:r>
            <a:r>
              <a:rPr lang="fr-FR" sz="2400" dirty="0" smtClean="0"/>
              <a:t>formé qui délivre l’habilitation !</a:t>
            </a:r>
          </a:p>
          <a:p>
            <a:pPr lvl="1" algn="just" fontAlgn="base">
              <a:spcBef>
                <a:spcPct val="20000"/>
              </a:spcBef>
              <a:spcAft>
                <a:spcPct val="0"/>
              </a:spcAft>
              <a:buClr>
                <a:srgbClr val="C00000"/>
              </a:buClr>
              <a:buSzPct val="100000"/>
              <a:defRPr/>
            </a:pPr>
            <a:r>
              <a:rPr lang="fr-FR" sz="2400" b="1" dirty="0"/>
              <a:t>	</a:t>
            </a:r>
            <a:r>
              <a:rPr lang="fr-FR" sz="2000" dirty="0" smtClean="0"/>
              <a:t>Exemple de </a:t>
            </a:r>
            <a:r>
              <a:rPr lang="fr-FR" sz="2000" dirty="0" smtClean="0"/>
              <a:t>l’habilitation électrique : avant </a:t>
            </a:r>
            <a:r>
              <a:rPr lang="fr-FR" sz="2000" dirty="0"/>
              <a:t>de délivrer </a:t>
            </a:r>
            <a:r>
              <a:rPr lang="fr-FR" sz="2000" dirty="0" smtClean="0"/>
              <a:t>l'habilitation</a:t>
            </a:r>
            <a:r>
              <a:rPr lang="fr-FR" sz="2000" dirty="0"/>
              <a:t>, </a:t>
            </a:r>
            <a:r>
              <a:rPr lang="fr-FR" sz="2000" dirty="0" smtClean="0"/>
              <a:t>	</a:t>
            </a:r>
            <a:r>
              <a:rPr lang="fr-FR" sz="2000" b="1" dirty="0" smtClean="0"/>
              <a:t>l'employeur </a:t>
            </a:r>
            <a:r>
              <a:rPr lang="fr-FR" sz="2000" b="1" dirty="0"/>
              <a:t>s'assure que le travailleur a reçu la </a:t>
            </a:r>
            <a:r>
              <a:rPr lang="fr-FR" sz="2000" b="1" dirty="0" smtClean="0"/>
              <a:t>formation </a:t>
            </a:r>
            <a:r>
              <a:rPr lang="fr-FR" sz="2000" b="1" dirty="0"/>
              <a:t>théorique </a:t>
            </a:r>
            <a:r>
              <a:rPr lang="fr-FR" sz="2000" b="1" dirty="0" smtClean="0"/>
              <a:t>	et 	pratique </a:t>
            </a:r>
            <a:r>
              <a:rPr lang="fr-FR" sz="2000" dirty="0"/>
              <a:t>qui lui confère la </a:t>
            </a:r>
            <a:r>
              <a:rPr lang="fr-FR" sz="2000" dirty="0" smtClean="0"/>
              <a:t>connaissance </a:t>
            </a:r>
            <a:r>
              <a:rPr lang="fr-FR" sz="2000" dirty="0"/>
              <a:t>des risques liés à </a:t>
            </a:r>
            <a:r>
              <a:rPr lang="fr-FR" sz="2000" dirty="0" smtClean="0"/>
              <a:t>l'électricité </a:t>
            </a:r>
            <a:r>
              <a:rPr lang="fr-FR" sz="2000" dirty="0"/>
              <a:t>et des </a:t>
            </a:r>
            <a:r>
              <a:rPr lang="fr-FR" sz="2000" dirty="0" smtClean="0"/>
              <a:t>	mesures </a:t>
            </a:r>
            <a:r>
              <a:rPr lang="fr-FR" sz="2000" dirty="0"/>
              <a:t>à </a:t>
            </a:r>
            <a:r>
              <a:rPr lang="fr-FR" sz="2000" dirty="0" smtClean="0"/>
              <a:t>prendre </a:t>
            </a:r>
            <a:r>
              <a:rPr lang="fr-FR" sz="2000" dirty="0"/>
              <a:t>pour intervenir en sécurité lors </a:t>
            </a:r>
            <a:r>
              <a:rPr lang="fr-FR" sz="2000" dirty="0" smtClean="0"/>
              <a:t>de </a:t>
            </a:r>
            <a:r>
              <a:rPr lang="fr-FR" sz="2000" dirty="0"/>
              <a:t>l'exécution des </a:t>
            </a:r>
            <a:r>
              <a:rPr lang="fr-FR" sz="2000" dirty="0" smtClean="0"/>
              <a:t>        	opérations </a:t>
            </a:r>
            <a:r>
              <a:rPr lang="fr-FR" sz="2000" dirty="0"/>
              <a:t>qui lui sont </a:t>
            </a:r>
            <a:r>
              <a:rPr lang="fr-FR" sz="2000" dirty="0" smtClean="0"/>
              <a:t>confiées</a:t>
            </a:r>
          </a:p>
          <a:p>
            <a:pPr lvl="1" algn="r" fontAlgn="base">
              <a:spcBef>
                <a:spcPct val="20000"/>
              </a:spcBef>
              <a:spcAft>
                <a:spcPct val="0"/>
              </a:spcAft>
              <a:buClr>
                <a:srgbClr val="C00000"/>
              </a:buClr>
              <a:buSzPct val="100000"/>
              <a:defRPr/>
            </a:pPr>
            <a:r>
              <a:rPr lang="fr-FR" dirty="0" smtClean="0"/>
              <a:t>Article R. 4544-10 du Code du travail</a:t>
            </a:r>
          </a:p>
          <a:p>
            <a:pPr algn="just" fontAlgn="base">
              <a:spcBef>
                <a:spcPct val="20000"/>
              </a:spcBef>
              <a:spcAft>
                <a:spcPct val="0"/>
              </a:spcAft>
              <a:buClr>
                <a:srgbClr val="C00000"/>
              </a:buClr>
              <a:buSzPct val="100000"/>
              <a:defRPr/>
            </a:pPr>
            <a:endParaRPr lang="fr-FR" sz="2400" b="1" dirty="0"/>
          </a:p>
        </p:txBody>
      </p:sp>
    </p:spTree>
    <p:extLst>
      <p:ext uri="{BB962C8B-B14F-4D97-AF65-F5344CB8AC3E}">
        <p14:creationId xmlns:p14="http://schemas.microsoft.com/office/powerpoint/2010/main" val="775143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Quelles obligations spécifiques pour l’organisme de formation ?</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26</a:t>
            </a:fld>
            <a:endParaRPr lang="fr-FR" dirty="0"/>
          </a:p>
        </p:txBody>
      </p:sp>
      <p:sp>
        <p:nvSpPr>
          <p:cNvPr id="17" name="Rectangle 16"/>
          <p:cNvSpPr/>
          <p:nvPr/>
        </p:nvSpPr>
        <p:spPr>
          <a:xfrm>
            <a:off x="-1" y="1465643"/>
            <a:ext cx="8901113" cy="4019562"/>
          </a:xfrm>
          <a:prstGeom prst="rect">
            <a:avLst/>
          </a:prstGeom>
        </p:spPr>
        <p:txBody>
          <a:bodyPr wrap="square" numCol="1">
            <a:spAutoFit/>
          </a:bodyPr>
          <a:lstStyle/>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En principe, l’obligation de formation est une obligation de moyen et non de résultat </a:t>
            </a:r>
          </a:p>
          <a:p>
            <a:pPr lvl="1" algn="just" fontAlgn="base">
              <a:spcBef>
                <a:spcPct val="20000"/>
              </a:spcBef>
              <a:spcAft>
                <a:spcPct val="0"/>
              </a:spcAft>
              <a:buClr>
                <a:srgbClr val="C00000"/>
              </a:buClr>
              <a:buSzPct val="100000"/>
              <a:defRPr/>
            </a:pPr>
            <a:endParaRPr lang="fr-FR" sz="2400" dirty="0" smtClean="0"/>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En principe, l’organisme de formation doit délivrer les formations dans les règles de </a:t>
            </a:r>
            <a:r>
              <a:rPr lang="fr-FR" sz="2400" dirty="0" smtClean="0"/>
              <a:t>l’art</a:t>
            </a:r>
          </a:p>
          <a:p>
            <a:pPr lvl="1" algn="just" fontAlgn="base">
              <a:spcBef>
                <a:spcPct val="20000"/>
              </a:spcBef>
              <a:spcAft>
                <a:spcPct val="0"/>
              </a:spcAft>
              <a:buClr>
                <a:srgbClr val="C00000"/>
              </a:buClr>
              <a:buSzPct val="100000"/>
              <a:defRPr/>
            </a:pPr>
            <a:endParaRPr lang="fr-FR" sz="2400" dirty="0" smtClean="0"/>
          </a:p>
          <a:p>
            <a:pPr marL="1257300" lvl="2" indent="-342900" algn="just" fontAlgn="base">
              <a:spcBef>
                <a:spcPct val="20000"/>
              </a:spcBef>
              <a:spcAft>
                <a:spcPct val="0"/>
              </a:spcAft>
              <a:buClr>
                <a:srgbClr val="C00000"/>
              </a:buClr>
              <a:buSzPct val="100000"/>
              <a:buFont typeface="Wingdings" panose="05000000000000000000" pitchFamily="2" charset="2"/>
              <a:buChar char="Ø"/>
              <a:defRPr/>
            </a:pPr>
            <a:r>
              <a:rPr lang="fr-FR" sz="2000" dirty="0" smtClean="0"/>
              <a:t>Il est libre de mettre en place </a:t>
            </a:r>
            <a:r>
              <a:rPr lang="fr-FR" sz="2000" b="1" dirty="0" smtClean="0"/>
              <a:t>le parcours pédagogique adapté et les équipes pédagogiques </a:t>
            </a:r>
            <a:r>
              <a:rPr lang="fr-FR" sz="2000" b="1" dirty="0" smtClean="0"/>
              <a:t>idoines</a:t>
            </a:r>
          </a:p>
          <a:p>
            <a:pPr marL="1257300" lvl="2" indent="-342900" algn="just" fontAlgn="base">
              <a:spcBef>
                <a:spcPct val="20000"/>
              </a:spcBef>
              <a:spcAft>
                <a:spcPct val="0"/>
              </a:spcAft>
              <a:buClr>
                <a:srgbClr val="C00000"/>
              </a:buClr>
              <a:buSzPct val="100000"/>
              <a:buFont typeface="Wingdings" panose="05000000000000000000" pitchFamily="2" charset="2"/>
              <a:buChar char="Ø"/>
              <a:defRPr/>
            </a:pPr>
            <a:r>
              <a:rPr lang="fr-FR" sz="2000" dirty="0" smtClean="0"/>
              <a:t>Pour rappel, la </a:t>
            </a:r>
            <a:r>
              <a:rPr lang="fr-FR" sz="2000" dirty="0" smtClean="0"/>
              <a:t>profession de formateur n’est </a:t>
            </a:r>
            <a:r>
              <a:rPr lang="fr-FR" sz="2000" dirty="0" smtClean="0"/>
              <a:t>pas </a:t>
            </a:r>
            <a:r>
              <a:rPr lang="fr-FR" sz="2000" dirty="0" smtClean="0"/>
              <a:t>réglementée</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982468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Quelles obligations spécifiques </a:t>
            </a:r>
          </a:p>
          <a:p>
            <a:r>
              <a:rPr lang="fr-FR" sz="3000" b="1" kern="0" dirty="0">
                <a:solidFill>
                  <a:schemeClr val="bg1">
                    <a:lumMod val="50000"/>
                  </a:schemeClr>
                </a:solidFill>
                <a:latin typeface="Arial Black" panose="020B0A04020102020204" pitchFamily="34" charset="0"/>
              </a:rPr>
              <a:t>p</a:t>
            </a:r>
            <a:r>
              <a:rPr lang="fr-FR" sz="3000" b="1" kern="0" dirty="0" smtClean="0">
                <a:solidFill>
                  <a:schemeClr val="bg1">
                    <a:lumMod val="50000"/>
                  </a:schemeClr>
                </a:solidFill>
                <a:latin typeface="Arial Black" panose="020B0A04020102020204" pitchFamily="34" charset="0"/>
              </a:rPr>
              <a:t>our l’organisme de formation?</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27</a:t>
            </a:fld>
            <a:endParaRPr lang="fr-FR" dirty="0"/>
          </a:p>
        </p:txBody>
      </p:sp>
      <p:sp>
        <p:nvSpPr>
          <p:cNvPr id="17" name="Rectangle 16"/>
          <p:cNvSpPr/>
          <p:nvPr/>
        </p:nvSpPr>
        <p:spPr>
          <a:xfrm>
            <a:off x="-1" y="1465643"/>
            <a:ext cx="8901113" cy="5946243"/>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Dans le cadre des habilitations ou formations à la conduite d’engins, l’organisme a une obligation de </a:t>
            </a:r>
            <a:r>
              <a:rPr lang="fr-FR" sz="2400" b="1" dirty="0" smtClean="0"/>
              <a:t>moyen « renforcé » </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000" b="1" dirty="0" smtClean="0"/>
              <a:t>Formellement</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000" dirty="0" smtClean="0"/>
              <a:t>Le cadre réglementaire de ces formations</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000" dirty="0" smtClean="0"/>
              <a:t>Les référentiels attachés aux habilitations et autorisations</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000" dirty="0"/>
              <a:t>Les normes </a:t>
            </a:r>
            <a:r>
              <a:rPr lang="fr-FR" sz="2000" dirty="0" smtClean="0"/>
              <a:t>éventuellement</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000" b="1" dirty="0" smtClean="0"/>
              <a:t>Pédagogiquement</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dirty="0" smtClean="0"/>
              <a:t>Vérification des </a:t>
            </a:r>
            <a:r>
              <a:rPr lang="fr-FR" dirty="0" err="1" smtClean="0"/>
              <a:t>pré-requis</a:t>
            </a:r>
            <a:endParaRPr lang="fr-FR" dirty="0" smtClean="0"/>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dirty="0" smtClean="0"/>
              <a:t>Cohérence entre le référentiel et le programme</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dirty="0" smtClean="0"/>
              <a:t>Le choix des formateurs (compétence en sécurité, compétence technique, expérience …)</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dirty="0" smtClean="0"/>
              <a:t>Nombre des participants afin de justifier de l’alternance d’enseignements pratiques et théoriques</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dirty="0" smtClean="0"/>
              <a:t>L’évaluation des formations (tests individuels</a:t>
            </a:r>
            <a:r>
              <a:rPr lang="fr-FR" dirty="0"/>
              <a:t> </a:t>
            </a:r>
            <a:r>
              <a:rPr lang="fr-FR" dirty="0" smtClean="0"/>
              <a:t>et problématique de la propriété </a:t>
            </a:r>
            <a:r>
              <a:rPr lang="fr-FR" dirty="0" err="1" smtClean="0"/>
              <a:t>intellettuelle</a:t>
            </a:r>
            <a:r>
              <a:rPr lang="fr-FR" dirty="0" smtClean="0"/>
              <a:t> des </a:t>
            </a:r>
            <a:r>
              <a:rPr lang="fr-FR" dirty="0" err="1" smtClean="0"/>
              <a:t>suppports</a:t>
            </a:r>
            <a:r>
              <a:rPr lang="fr-FR" dirty="0" smtClean="0"/>
              <a:t> et évaluations de l’organisme de formation) …</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endParaRPr lang="fr-FR" dirty="0" smtClean="0"/>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endParaRPr lang="fr-FR" sz="2000" b="1" dirty="0" smtClean="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073761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E941DC1-F5BB-4F42-A2C6-AD77D66B46C8}" type="slidenum">
              <a:rPr lang="fr-FR" smtClean="0"/>
              <a:t>28</a:t>
            </a:fld>
            <a:endParaRPr lang="fr-FR"/>
          </a:p>
        </p:txBody>
      </p:sp>
      <p:sp>
        <p:nvSpPr>
          <p:cNvPr id="10" name="Titre 1"/>
          <p:cNvSpPr>
            <a:spLocks noGrp="1"/>
          </p:cNvSpPr>
          <p:nvPr>
            <p:ph type="title"/>
          </p:nvPr>
        </p:nvSpPr>
        <p:spPr>
          <a:xfrm>
            <a:off x="320634" y="4451230"/>
            <a:ext cx="8490857" cy="1483744"/>
          </a:xfrm>
        </p:spPr>
        <p:txBody>
          <a:bodyPr/>
          <a:lstStyle/>
          <a:p>
            <a:pPr indent="0">
              <a:buNone/>
            </a:pPr>
            <a:r>
              <a:rPr lang="fr-FR" sz="3600" dirty="0">
                <a:solidFill>
                  <a:schemeClr val="bg2"/>
                </a:solidFill>
                <a:latin typeface="Arial Black" panose="020B0A04020102020204" pitchFamily="34" charset="0"/>
              </a:rPr>
              <a:t>4</a:t>
            </a:r>
            <a:r>
              <a:rPr lang="fr-FR" sz="3600" dirty="0" smtClean="0">
                <a:solidFill>
                  <a:schemeClr val="bg2"/>
                </a:solidFill>
                <a:latin typeface="Arial Black" panose="020B0A04020102020204" pitchFamily="34" charset="0"/>
              </a:rPr>
              <a:t>. </a:t>
            </a:r>
            <a:r>
              <a:rPr lang="fr-FR" sz="3600" dirty="0">
                <a:solidFill>
                  <a:schemeClr val="bg1">
                    <a:lumMod val="50000"/>
                  </a:schemeClr>
                </a:solidFill>
                <a:latin typeface="Arial Black" panose="020B0A04020102020204" pitchFamily="34" charset="0"/>
              </a:rPr>
              <a:t>R</a:t>
            </a:r>
            <a:r>
              <a:rPr lang="fr-FR" sz="3600" dirty="0" smtClean="0">
                <a:solidFill>
                  <a:schemeClr val="bg1">
                    <a:lumMod val="50000"/>
                  </a:schemeClr>
                </a:solidFill>
                <a:latin typeface="Arial Black" panose="020B0A04020102020204" pitchFamily="34" charset="0"/>
              </a:rPr>
              <a:t>isques et responsabilité en cas de manquement aux obligations de formation sécurité </a:t>
            </a:r>
            <a:r>
              <a:rPr lang="fr-FR" sz="3600" dirty="0" smtClean="0">
                <a:solidFill>
                  <a:schemeClr val="bg1">
                    <a:lumMod val="50000"/>
                  </a:schemeClr>
                </a:solidFill>
                <a:latin typeface="Arial Black" panose="020B0A04020102020204" pitchFamily="34" charset="0"/>
              </a:rPr>
              <a:t/>
            </a:r>
            <a:br>
              <a:rPr lang="fr-FR" sz="3600" dirty="0" smtClean="0">
                <a:solidFill>
                  <a:schemeClr val="bg1">
                    <a:lumMod val="50000"/>
                  </a:schemeClr>
                </a:solidFill>
                <a:latin typeface="Arial Black" panose="020B0A04020102020204" pitchFamily="34" charset="0"/>
              </a:rPr>
            </a:br>
            <a:r>
              <a:rPr lang="fr-FR" sz="3600" dirty="0">
                <a:latin typeface="Arial Black" panose="020B0A04020102020204" pitchFamily="34" charset="0"/>
              </a:rPr>
              <a:t/>
            </a:r>
            <a:br>
              <a:rPr lang="fr-FR" sz="3600" dirty="0">
                <a:latin typeface="Arial Black" panose="020B0A04020102020204" pitchFamily="34" charset="0"/>
              </a:rPr>
            </a:br>
            <a:r>
              <a:rPr lang="fr-FR" sz="3600" dirty="0">
                <a:latin typeface="Arial Black" panose="020B0A04020102020204" pitchFamily="34" charset="0"/>
              </a:rPr>
              <a:t/>
            </a:r>
            <a:br>
              <a:rPr lang="fr-FR" sz="3600" dirty="0">
                <a:latin typeface="Arial Black" panose="020B0A04020102020204" pitchFamily="34" charset="0"/>
              </a:rPr>
            </a:br>
            <a:r>
              <a:rPr lang="fr-FR" dirty="0">
                <a:latin typeface="Arial Black" panose="020B0A04020102020204" pitchFamily="34" charset="0"/>
              </a:rPr>
              <a:t/>
            </a:r>
            <a:br>
              <a:rPr lang="fr-FR" dirty="0">
                <a:latin typeface="Arial Black" panose="020B0A04020102020204" pitchFamily="34" charset="0"/>
              </a:rPr>
            </a:br>
            <a:r>
              <a:rPr lang="fr-FR" dirty="0">
                <a:latin typeface="Arial Black" panose="020B0A04020102020204" pitchFamily="34" charset="0"/>
              </a:rPr>
              <a:t/>
            </a:r>
            <a:br>
              <a:rPr lang="fr-FR" dirty="0">
                <a:latin typeface="Arial Black" panose="020B0A04020102020204" pitchFamily="34" charset="0"/>
              </a:rPr>
            </a:br>
            <a:r>
              <a:rPr lang="fr-FR" dirty="0">
                <a:latin typeface="Arial Black" panose="020B0A04020102020204" pitchFamily="34" charset="0"/>
              </a:rPr>
              <a:t/>
            </a:r>
            <a:br>
              <a:rPr lang="fr-FR" dirty="0">
                <a:latin typeface="Arial Black" panose="020B0A04020102020204" pitchFamily="34" charset="0"/>
              </a:rPr>
            </a:br>
            <a:endParaRPr lang="fr-FR" dirty="0">
              <a:latin typeface="Arial Black" panose="020B0A04020102020204" pitchFamily="34" charset="0"/>
            </a:endParaRPr>
          </a:p>
        </p:txBody>
      </p:sp>
      <p:sp>
        <p:nvSpPr>
          <p:cNvPr id="6" name="ZoneTexte 5"/>
          <p:cNvSpPr txBox="1"/>
          <p:nvPr/>
        </p:nvSpPr>
        <p:spPr>
          <a:xfrm>
            <a:off x="-136480" y="6492442"/>
            <a:ext cx="9143999" cy="369332"/>
          </a:xfrm>
          <a:prstGeom prst="rect">
            <a:avLst/>
          </a:prstGeom>
          <a:solidFill>
            <a:schemeClr val="bg1"/>
          </a:solidFill>
        </p:spPr>
        <p:txBody>
          <a:bodyPr wrap="square" rtlCol="0">
            <a:spAutoFit/>
          </a:bodyPr>
          <a:lstStyle/>
          <a:p>
            <a:endParaRPr lang="fr-FR" dirty="0"/>
          </a:p>
        </p:txBody>
      </p:sp>
      <p:sp>
        <p:nvSpPr>
          <p:cNvPr id="2" name="Rectangle 1">
            <a:extLst>
              <a:ext uri="{FF2B5EF4-FFF2-40B4-BE49-F238E27FC236}">
                <a16:creationId xmlns="" xmlns:a16="http://schemas.microsoft.com/office/drawing/2014/main" id="{9FDC8CF6-237C-4110-9969-B14BDE94DC51}"/>
              </a:ext>
            </a:extLst>
          </p:cNvPr>
          <p:cNvSpPr/>
          <p:nvPr/>
        </p:nvSpPr>
        <p:spPr>
          <a:xfrm>
            <a:off x="8705833" y="6492442"/>
            <a:ext cx="250390" cy="246221"/>
          </a:xfrm>
          <a:prstGeom prst="rect">
            <a:avLst/>
          </a:prstGeom>
        </p:spPr>
        <p:txBody>
          <a:bodyPr wrap="none">
            <a:spAutoFit/>
          </a:bodyPr>
          <a:lstStyle/>
          <a:p>
            <a:r>
              <a:rPr lang="fr-FR" sz="1000" dirty="0"/>
              <a:t>3</a:t>
            </a:r>
          </a:p>
        </p:txBody>
      </p:sp>
    </p:spTree>
    <p:extLst>
      <p:ext uri="{BB962C8B-B14F-4D97-AF65-F5344CB8AC3E}">
        <p14:creationId xmlns:p14="http://schemas.microsoft.com/office/powerpoint/2010/main" val="2514240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Les risques pour </a:t>
            </a:r>
            <a:r>
              <a:rPr lang="fr-FR" sz="3000" b="1" kern="0" dirty="0" smtClean="0">
                <a:solidFill>
                  <a:schemeClr val="bg1">
                    <a:lumMod val="50000"/>
                  </a:schemeClr>
                </a:solidFill>
                <a:latin typeface="Arial Black" panose="020B0A04020102020204" pitchFamily="34" charset="0"/>
              </a:rPr>
              <a:t>les salariés </a:t>
            </a:r>
            <a:endParaRPr lang="fr-FR" sz="3000" b="1" kern="0" dirty="0" smtClean="0">
              <a:solidFill>
                <a:schemeClr val="bg1">
                  <a:lumMod val="50000"/>
                </a:schemeClr>
              </a:solidFill>
              <a:latin typeface="Arial Black" panose="020B0A04020102020204" pitchFamily="34" charset="0"/>
            </a:endParaRP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29</a:t>
            </a:fld>
            <a:endParaRPr lang="fr-FR" dirty="0"/>
          </a:p>
        </p:txBody>
      </p:sp>
      <p:sp>
        <p:nvSpPr>
          <p:cNvPr id="17" name="Rectangle 16"/>
          <p:cNvSpPr/>
          <p:nvPr/>
        </p:nvSpPr>
        <p:spPr>
          <a:xfrm>
            <a:off x="0" y="2181890"/>
            <a:ext cx="8901113" cy="707886"/>
          </a:xfrm>
          <a:prstGeom prst="rect">
            <a:avLst/>
          </a:prstGeom>
        </p:spPr>
        <p:txBody>
          <a:bodyPr wrap="square" numCol="1">
            <a:spAutoFit/>
          </a:bodyPr>
          <a:lstStyle/>
          <a:p>
            <a:pPr lvl="1" algn="ctr" fontAlgn="base">
              <a:spcBef>
                <a:spcPct val="20000"/>
              </a:spcBef>
              <a:spcAft>
                <a:spcPct val="0"/>
              </a:spcAft>
              <a:buClr>
                <a:srgbClr val="C00000"/>
              </a:buClr>
              <a:buSzPct val="100000"/>
              <a:defRPr/>
            </a:pPr>
            <a:r>
              <a:rPr lang="fr-FR" sz="4000" b="1" dirty="0" smtClean="0"/>
              <a:t>L’ ACCIDENT DE TRAVAIL</a:t>
            </a:r>
            <a:endParaRPr lang="fr-FR" sz="4000" b="1" dirty="0" smtClean="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237561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E941DC1-F5BB-4F42-A2C6-AD77D66B46C8}" type="slidenum">
              <a:rPr lang="fr-FR" smtClean="0"/>
              <a:t>3</a:t>
            </a:fld>
            <a:endParaRPr lang="fr-FR" dirty="0"/>
          </a:p>
        </p:txBody>
      </p:sp>
      <p:sp>
        <p:nvSpPr>
          <p:cNvPr id="10" name="Titre 1"/>
          <p:cNvSpPr>
            <a:spLocks noGrp="1"/>
          </p:cNvSpPr>
          <p:nvPr>
            <p:ph type="title"/>
          </p:nvPr>
        </p:nvSpPr>
        <p:spPr>
          <a:xfrm>
            <a:off x="320634" y="4451230"/>
            <a:ext cx="8490857" cy="1483744"/>
          </a:xfrm>
        </p:spPr>
        <p:txBody>
          <a:bodyPr/>
          <a:lstStyle/>
          <a:p>
            <a:pPr indent="273050"/>
            <a:r>
              <a:rPr lang="fr-FR" sz="3600" dirty="0" smtClean="0">
                <a:solidFill>
                  <a:schemeClr val="bg1">
                    <a:lumMod val="50000"/>
                  </a:schemeClr>
                </a:solidFill>
                <a:latin typeface="Arial Black" panose="020B0A04020102020204" pitchFamily="34" charset="0"/>
              </a:rPr>
              <a:t> Notion de formation obligatoire</a:t>
            </a:r>
            <a:br>
              <a:rPr lang="fr-FR" sz="3600" dirty="0" smtClean="0">
                <a:solidFill>
                  <a:schemeClr val="bg1">
                    <a:lumMod val="50000"/>
                  </a:schemeClr>
                </a:solidFill>
                <a:latin typeface="Arial Black" panose="020B0A04020102020204" pitchFamily="34" charset="0"/>
              </a:rPr>
            </a:br>
            <a:r>
              <a:rPr lang="fr-FR" sz="3600" dirty="0">
                <a:latin typeface="Arial Black" panose="020B0A04020102020204" pitchFamily="34" charset="0"/>
              </a:rPr>
              <a:t/>
            </a:r>
            <a:br>
              <a:rPr lang="fr-FR" sz="3600" dirty="0">
                <a:latin typeface="Arial Black" panose="020B0A04020102020204" pitchFamily="34" charset="0"/>
              </a:rPr>
            </a:br>
            <a:r>
              <a:rPr lang="fr-FR" sz="3600" dirty="0">
                <a:latin typeface="Arial Black" panose="020B0A04020102020204" pitchFamily="34" charset="0"/>
              </a:rPr>
              <a:t/>
            </a:r>
            <a:br>
              <a:rPr lang="fr-FR" sz="3600" dirty="0">
                <a:latin typeface="Arial Black" panose="020B0A04020102020204" pitchFamily="34" charset="0"/>
              </a:rPr>
            </a:br>
            <a:r>
              <a:rPr lang="fr-FR" dirty="0">
                <a:latin typeface="Arial Black" panose="020B0A04020102020204" pitchFamily="34" charset="0"/>
              </a:rPr>
              <a:t/>
            </a:r>
            <a:br>
              <a:rPr lang="fr-FR" dirty="0">
                <a:latin typeface="Arial Black" panose="020B0A04020102020204" pitchFamily="34" charset="0"/>
              </a:rPr>
            </a:br>
            <a:r>
              <a:rPr lang="fr-FR" dirty="0">
                <a:latin typeface="Arial Black" panose="020B0A04020102020204" pitchFamily="34" charset="0"/>
              </a:rPr>
              <a:t/>
            </a:r>
            <a:br>
              <a:rPr lang="fr-FR" dirty="0">
                <a:latin typeface="Arial Black" panose="020B0A04020102020204" pitchFamily="34" charset="0"/>
              </a:rPr>
            </a:br>
            <a:r>
              <a:rPr lang="fr-FR" dirty="0">
                <a:latin typeface="Arial Black" panose="020B0A04020102020204" pitchFamily="34" charset="0"/>
              </a:rPr>
              <a:t/>
            </a:r>
            <a:br>
              <a:rPr lang="fr-FR" dirty="0">
                <a:latin typeface="Arial Black" panose="020B0A04020102020204" pitchFamily="34" charset="0"/>
              </a:rPr>
            </a:br>
            <a:endParaRPr lang="fr-FR" dirty="0">
              <a:latin typeface="Arial Black" panose="020B0A04020102020204" pitchFamily="34" charset="0"/>
            </a:endParaRPr>
          </a:p>
        </p:txBody>
      </p:sp>
      <p:sp>
        <p:nvSpPr>
          <p:cNvPr id="6" name="ZoneTexte 5"/>
          <p:cNvSpPr txBox="1"/>
          <p:nvPr/>
        </p:nvSpPr>
        <p:spPr>
          <a:xfrm>
            <a:off x="-136480" y="6492442"/>
            <a:ext cx="9143999" cy="369332"/>
          </a:xfrm>
          <a:prstGeom prst="rect">
            <a:avLst/>
          </a:prstGeom>
          <a:solidFill>
            <a:schemeClr val="bg1"/>
          </a:solidFill>
        </p:spPr>
        <p:txBody>
          <a:bodyPr wrap="square" rtlCol="0">
            <a:spAutoFit/>
          </a:bodyPr>
          <a:lstStyle/>
          <a:p>
            <a:endParaRPr lang="fr-FR" dirty="0"/>
          </a:p>
        </p:txBody>
      </p:sp>
      <p:sp>
        <p:nvSpPr>
          <p:cNvPr id="2" name="Rectangle 1">
            <a:extLst>
              <a:ext uri="{FF2B5EF4-FFF2-40B4-BE49-F238E27FC236}">
                <a16:creationId xmlns="" xmlns:a16="http://schemas.microsoft.com/office/drawing/2014/main" id="{9FDC8CF6-237C-4110-9969-B14BDE94DC51}"/>
              </a:ext>
            </a:extLst>
          </p:cNvPr>
          <p:cNvSpPr/>
          <p:nvPr/>
        </p:nvSpPr>
        <p:spPr>
          <a:xfrm>
            <a:off x="8705833" y="6492442"/>
            <a:ext cx="250390" cy="246221"/>
          </a:xfrm>
          <a:prstGeom prst="rect">
            <a:avLst/>
          </a:prstGeom>
        </p:spPr>
        <p:txBody>
          <a:bodyPr wrap="none">
            <a:spAutoFit/>
          </a:bodyPr>
          <a:lstStyle/>
          <a:p>
            <a:r>
              <a:rPr lang="fr-FR" sz="1000" dirty="0"/>
              <a:t>3</a:t>
            </a:r>
          </a:p>
        </p:txBody>
      </p:sp>
    </p:spTree>
    <p:extLst>
      <p:ext uri="{BB962C8B-B14F-4D97-AF65-F5344CB8AC3E}">
        <p14:creationId xmlns:p14="http://schemas.microsoft.com/office/powerpoint/2010/main" val="3137825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La responsabilité de l’employeur</a:t>
            </a:r>
            <a:endParaRPr lang="fr-FR" sz="3000" b="1" kern="0" dirty="0" smtClean="0">
              <a:solidFill>
                <a:schemeClr val="bg1">
                  <a:lumMod val="50000"/>
                </a:schemeClr>
              </a:solidFill>
              <a:latin typeface="Arial Black" panose="020B0A04020102020204" pitchFamily="34" charset="0"/>
            </a:endParaRP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30</a:t>
            </a:fld>
            <a:endParaRPr lang="fr-FR" dirty="0"/>
          </a:p>
        </p:txBody>
      </p:sp>
      <p:sp>
        <p:nvSpPr>
          <p:cNvPr id="17" name="Rectangle 16"/>
          <p:cNvSpPr/>
          <p:nvPr/>
        </p:nvSpPr>
        <p:spPr>
          <a:xfrm>
            <a:off x="0" y="786265"/>
            <a:ext cx="8901113" cy="4659737"/>
          </a:xfrm>
          <a:prstGeom prst="rect">
            <a:avLst/>
          </a:prstGeom>
        </p:spPr>
        <p:txBody>
          <a:bodyPr wrap="square" numCol="1">
            <a:spAutoFit/>
          </a:bodyPr>
          <a:lstStyle/>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Sur un plan civil:</a:t>
            </a:r>
          </a:p>
          <a:p>
            <a:pPr marL="1257300" lvl="2" indent="-342900" algn="just" fontAlgn="base">
              <a:spcBef>
                <a:spcPct val="20000"/>
              </a:spcBef>
              <a:spcAft>
                <a:spcPct val="0"/>
              </a:spcAft>
              <a:buClr>
                <a:srgbClr val="C00000"/>
              </a:buClr>
              <a:buSzPct val="100000"/>
              <a:buFont typeface="Wingdings" panose="05000000000000000000" pitchFamily="2" charset="2"/>
              <a:buChar char="Ø"/>
              <a:defRPr/>
            </a:pPr>
            <a:r>
              <a:rPr lang="fr-FR" sz="2000" dirty="0" smtClean="0"/>
              <a:t>La faute inexcusable de l’employeur : dommages et </a:t>
            </a:r>
            <a:r>
              <a:rPr lang="fr-FR" sz="2000" dirty="0" smtClean="0"/>
              <a:t>intérêts</a:t>
            </a:r>
          </a:p>
          <a:p>
            <a:pPr marL="1257300" lvl="2" indent="-342900" algn="just" fontAlgn="base">
              <a:spcBef>
                <a:spcPct val="20000"/>
              </a:spcBef>
              <a:spcAft>
                <a:spcPct val="0"/>
              </a:spcAft>
              <a:buClr>
                <a:srgbClr val="C00000"/>
              </a:buClr>
              <a:buSzPct val="100000"/>
              <a:buFont typeface="Wingdings" panose="05000000000000000000" pitchFamily="2" charset="2"/>
              <a:buChar char="Ø"/>
              <a:defRPr/>
            </a:pPr>
            <a:r>
              <a:rPr lang="fr-FR" sz="2000" dirty="0" smtClean="0"/>
              <a:t>Hausse </a:t>
            </a:r>
            <a:r>
              <a:rPr lang="fr-FR" sz="2000" dirty="0" smtClean="0"/>
              <a:t>des cotisations en cas d’accident du travail, maladie </a:t>
            </a:r>
            <a:r>
              <a:rPr lang="fr-FR" sz="2000" dirty="0" smtClean="0"/>
              <a:t>professionnelle</a:t>
            </a:r>
          </a:p>
          <a:p>
            <a:pPr lvl="2" algn="just" fontAlgn="base">
              <a:spcBef>
                <a:spcPct val="20000"/>
              </a:spcBef>
              <a:spcAft>
                <a:spcPct val="0"/>
              </a:spcAft>
              <a:buClr>
                <a:srgbClr val="C00000"/>
              </a:buClr>
              <a:buSzPct val="100000"/>
              <a:defRPr/>
            </a:pPr>
            <a:endParaRPr lang="fr-FR" sz="2000" dirty="0" smtClean="0"/>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Sur un plan pénal:</a:t>
            </a:r>
          </a:p>
          <a:p>
            <a:pPr marL="1257300" lvl="2" indent="-342900" algn="just" fontAlgn="base">
              <a:spcBef>
                <a:spcPct val="20000"/>
              </a:spcBef>
              <a:spcAft>
                <a:spcPct val="0"/>
              </a:spcAft>
              <a:buClr>
                <a:srgbClr val="C00000"/>
              </a:buClr>
              <a:buSzPct val="100000"/>
              <a:buFont typeface="Wingdings" panose="05000000000000000000" pitchFamily="2" charset="2"/>
              <a:buChar char="Ø"/>
              <a:defRPr/>
            </a:pPr>
            <a:r>
              <a:rPr lang="fr-FR" sz="2000" dirty="0" smtClean="0"/>
              <a:t>Engagement de la responsabilité pénale du dirigeant ou du titulaire d’une délégation de pouvoir en la matière (infraction pénale pouvant aller jusqu’à l’homicide </a:t>
            </a:r>
            <a:r>
              <a:rPr lang="fr-FR" sz="2000" dirty="0" smtClean="0"/>
              <a:t>involontaire)</a:t>
            </a:r>
          </a:p>
          <a:p>
            <a:pPr marL="1257300" lvl="2" indent="-342900" algn="just" fontAlgn="base">
              <a:spcBef>
                <a:spcPct val="20000"/>
              </a:spcBef>
              <a:spcAft>
                <a:spcPct val="0"/>
              </a:spcAft>
              <a:buClr>
                <a:srgbClr val="C00000"/>
              </a:buClr>
              <a:buSzPct val="100000"/>
              <a:buFont typeface="Wingdings" panose="05000000000000000000" pitchFamily="2" charset="2"/>
              <a:buChar char="Ø"/>
              <a:defRPr/>
            </a:pPr>
            <a:r>
              <a:rPr lang="fr-FR" sz="2000" dirty="0" smtClean="0"/>
              <a:t>Engagement </a:t>
            </a:r>
            <a:r>
              <a:rPr lang="fr-FR" sz="2000" dirty="0" smtClean="0"/>
              <a:t>de la responsabilité pénale de la personne </a:t>
            </a:r>
            <a:r>
              <a:rPr lang="fr-FR" sz="2000" dirty="0" smtClean="0"/>
              <a:t>morale</a:t>
            </a:r>
          </a:p>
          <a:p>
            <a:pPr marL="1257300" lvl="2" indent="-342900" algn="just" fontAlgn="base">
              <a:spcBef>
                <a:spcPct val="20000"/>
              </a:spcBef>
              <a:spcAft>
                <a:spcPct val="0"/>
              </a:spcAft>
              <a:buClr>
                <a:srgbClr val="C00000"/>
              </a:buClr>
              <a:buSzPct val="100000"/>
              <a:buFont typeface="Wingdings" panose="05000000000000000000" pitchFamily="2" charset="2"/>
              <a:buChar char="Ø"/>
              <a:defRPr/>
            </a:pPr>
            <a:r>
              <a:rPr lang="fr-FR" sz="2000" dirty="0" smtClean="0"/>
              <a:t>Chaque </a:t>
            </a:r>
            <a:r>
              <a:rPr lang="fr-FR" sz="2000" dirty="0" smtClean="0"/>
              <a:t>infraction aux règles de santé et de sécurité est passible d’une amende de 10.000 euros autant de fois qu’il y a de salariés exposés au risque</a:t>
            </a:r>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981638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Illustrations</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31</a:t>
            </a:fld>
            <a:endParaRPr lang="fr-FR" dirty="0"/>
          </a:p>
        </p:txBody>
      </p:sp>
      <p:sp>
        <p:nvSpPr>
          <p:cNvPr id="17" name="Rectangle 16"/>
          <p:cNvSpPr/>
          <p:nvPr/>
        </p:nvSpPr>
        <p:spPr>
          <a:xfrm>
            <a:off x="0" y="1691015"/>
            <a:ext cx="8901113" cy="4093428"/>
          </a:xfrm>
          <a:prstGeom prst="rect">
            <a:avLst/>
          </a:prstGeom>
        </p:spPr>
        <p:txBody>
          <a:bodyPr wrap="square" numCol="1">
            <a:spAutoFit/>
          </a:bodyPr>
          <a:lstStyle/>
          <a:p>
            <a:pPr marL="342900" indent="-342900" algn="just">
              <a:buFont typeface="Wingdings" panose="05000000000000000000" pitchFamily="2" charset="2"/>
              <a:buChar char="§"/>
            </a:pPr>
            <a:r>
              <a:rPr lang="fr-FR" sz="2400" dirty="0" smtClean="0"/>
              <a:t>«… </a:t>
            </a:r>
            <a:r>
              <a:rPr lang="fr-FR" sz="2400" i="1" dirty="0" smtClean="0"/>
              <a:t>déclarer </a:t>
            </a:r>
            <a:r>
              <a:rPr lang="fr-FR" sz="2400" i="1" dirty="0"/>
              <a:t>le prévenu, directeur d'usine, coupable d'infraction à la réglementation relative à la sécurité des travailleurs pour avoir employé un ouvrier intérimaire à une opération de manutention à l'aide d'un pont roulant, sans l'avoir fait </a:t>
            </a:r>
            <a:r>
              <a:rPr lang="fr-FR" sz="2400" b="1" i="1" dirty="0"/>
              <a:t>bénéficier d'une formation </a:t>
            </a:r>
            <a:r>
              <a:rPr lang="fr-FR" sz="2400" b="1" i="1" dirty="0" smtClean="0"/>
              <a:t>adéquate</a:t>
            </a:r>
            <a:r>
              <a:rPr lang="fr-FR" sz="2400" i="1" dirty="0" smtClean="0"/>
              <a:t>.</a:t>
            </a:r>
          </a:p>
          <a:p>
            <a:pPr marL="355600" algn="just"/>
            <a:r>
              <a:rPr lang="fr-FR" sz="2400" i="1" dirty="0" smtClean="0"/>
              <a:t>Les </a:t>
            </a:r>
            <a:r>
              <a:rPr lang="fr-FR" sz="2400" i="1" dirty="0"/>
              <a:t>juges du fond ont justifié leur décision, dès lors que, d'une part, </a:t>
            </a:r>
            <a:r>
              <a:rPr lang="fr-FR" sz="2400" b="1" i="1" dirty="0"/>
              <a:t>il appartient au dirigeant de l'entreprise utilisatrice d'organiser une formation pratique et appropriée à la sécurité </a:t>
            </a:r>
            <a:r>
              <a:rPr lang="fr-FR" sz="2400" i="1" dirty="0"/>
              <a:t>au bénéfice des salariés temporaires </a:t>
            </a:r>
            <a:r>
              <a:rPr lang="fr-FR" sz="2000" dirty="0" smtClean="0"/>
              <a:t> »</a:t>
            </a:r>
            <a:endParaRPr lang="fr-FR" sz="2000" dirty="0" smtClean="0"/>
          </a:p>
          <a:p>
            <a:pPr algn="r"/>
            <a:r>
              <a:rPr lang="fr-FR" dirty="0" smtClean="0">
                <a:hlinkClick r:id="rId3"/>
              </a:rPr>
              <a:t>Cass</a:t>
            </a:r>
            <a:r>
              <a:rPr lang="fr-FR" dirty="0">
                <a:hlinkClick r:id="rId3"/>
              </a:rPr>
              <a:t>. crim., 2 févr. 2010, n° </a:t>
            </a:r>
            <a:r>
              <a:rPr lang="fr-FR" dirty="0" smtClean="0">
                <a:hlinkClick r:id="rId3"/>
              </a:rPr>
              <a:t>09-84.250</a:t>
            </a:r>
            <a:r>
              <a:rPr lang="fr-FR" sz="2000" dirty="0" smtClean="0"/>
              <a:t> </a:t>
            </a:r>
            <a:endParaRPr lang="fr-FR" sz="2400" dirty="0" smtClean="0"/>
          </a:p>
          <a:p>
            <a:endParaRPr lang="fr-FR" sz="2400" dirty="0" smtClean="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426783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Illustrations</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32</a:t>
            </a:fld>
            <a:endParaRPr lang="fr-FR" dirty="0"/>
          </a:p>
        </p:txBody>
      </p:sp>
      <p:sp>
        <p:nvSpPr>
          <p:cNvPr id="17" name="Rectangle 16"/>
          <p:cNvSpPr/>
          <p:nvPr/>
        </p:nvSpPr>
        <p:spPr>
          <a:xfrm>
            <a:off x="0" y="1777640"/>
            <a:ext cx="8901113" cy="4801314"/>
          </a:xfrm>
          <a:prstGeom prst="rect">
            <a:avLst/>
          </a:prstGeom>
        </p:spPr>
        <p:txBody>
          <a:bodyPr wrap="square" numCol="1">
            <a:spAutoFit/>
          </a:bodyPr>
          <a:lstStyle/>
          <a:p>
            <a:pPr marL="342900" indent="-342900" algn="just">
              <a:buFont typeface="Wingdings" panose="05000000000000000000" pitchFamily="2" charset="2"/>
              <a:buChar char="§"/>
            </a:pPr>
            <a:r>
              <a:rPr lang="fr-FR" sz="2000" dirty="0" smtClean="0"/>
              <a:t>« … </a:t>
            </a:r>
            <a:r>
              <a:rPr lang="fr-FR" sz="2400" i="1" dirty="0" smtClean="0"/>
              <a:t>pour </a:t>
            </a:r>
            <a:r>
              <a:rPr lang="fr-FR" sz="2400" i="1" dirty="0"/>
              <a:t>dire la prévention établie, l'arrêt, relève notamment, au titre des manquements à l'origine de l'accident, que la notice d'utilisation que la prévenue reconnaît avoir eu en sa possession souligne </a:t>
            </a:r>
            <a:r>
              <a:rPr lang="fr-FR" sz="2400" b="1" i="1" dirty="0"/>
              <a:t>la nécessité impérieuse, pour le conducteur de la nacelle, d'une formation à la sécurité spécifique à ce type de matériel </a:t>
            </a:r>
            <a:r>
              <a:rPr lang="fr-FR" sz="2400" i="1" dirty="0"/>
              <a:t>; que les juges ajoutent que </a:t>
            </a:r>
            <a:r>
              <a:rPr lang="fr-FR" sz="2400" b="1" i="1" dirty="0"/>
              <a:t>la victime de l'accident n'a pas bénéficié de la formation qui lui aurait permis de se rendre compte du péril </a:t>
            </a:r>
            <a:r>
              <a:rPr lang="fr-FR" sz="2400" i="1" dirty="0"/>
              <a:t>qu'il y avait à déplacer la nacelle en tournant le dos au sens de marche de l'engin, comme elle l'avait fait, et à remplacer "au pied levé", avec l'autorisation de son employeur, le salarié devant lui apporter, aide et assistance par un parent, intérimaire électricien, dont le concours avait été </a:t>
            </a:r>
            <a:r>
              <a:rPr lang="fr-FR" sz="2400" i="1" dirty="0" smtClean="0"/>
              <a:t>inadapté</a:t>
            </a:r>
            <a:r>
              <a:rPr lang="fr-FR" sz="2000" dirty="0" smtClean="0"/>
              <a:t> »</a:t>
            </a:r>
          </a:p>
          <a:p>
            <a:pPr algn="r"/>
            <a:r>
              <a:rPr lang="fr-FR" dirty="0" smtClean="0">
                <a:hlinkClick r:id="rId3"/>
              </a:rPr>
              <a:t>Cass. crim., 15 janv. 2008, n° 07-80.800</a:t>
            </a:r>
            <a:endParaRPr lang="fr-FR" sz="2800"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525429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La responsabilité de </a:t>
            </a:r>
          </a:p>
          <a:p>
            <a:r>
              <a:rPr lang="fr-FR" sz="3000" b="1" kern="0" dirty="0" smtClean="0">
                <a:solidFill>
                  <a:schemeClr val="bg1">
                    <a:lumMod val="50000"/>
                  </a:schemeClr>
                </a:solidFill>
                <a:latin typeface="Arial Black" panose="020B0A04020102020204" pitchFamily="34" charset="0"/>
              </a:rPr>
              <a:t>l’organisme </a:t>
            </a:r>
            <a:r>
              <a:rPr lang="fr-FR" sz="3000" b="1" kern="0" dirty="0" smtClean="0">
                <a:solidFill>
                  <a:schemeClr val="bg1">
                    <a:lumMod val="50000"/>
                  </a:schemeClr>
                </a:solidFill>
                <a:latin typeface="Arial Black" panose="020B0A04020102020204" pitchFamily="34" charset="0"/>
              </a:rPr>
              <a:t>de formation</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33</a:t>
            </a:fld>
            <a:endParaRPr lang="fr-FR" dirty="0"/>
          </a:p>
        </p:txBody>
      </p:sp>
      <p:sp>
        <p:nvSpPr>
          <p:cNvPr id="17" name="Rectangle 16"/>
          <p:cNvSpPr/>
          <p:nvPr/>
        </p:nvSpPr>
        <p:spPr>
          <a:xfrm>
            <a:off x="0" y="1440765"/>
            <a:ext cx="8901113" cy="1717393"/>
          </a:xfrm>
          <a:prstGeom prst="rect">
            <a:avLst/>
          </a:prstGeom>
        </p:spPr>
        <p:txBody>
          <a:bodyPr wrap="square" numCol="1">
            <a:spAutoFit/>
          </a:bodyPr>
          <a:lstStyle/>
          <a:p>
            <a:pPr lvl="1" algn="just" fontAlgn="base">
              <a:spcBef>
                <a:spcPct val="20000"/>
              </a:spcBef>
              <a:spcAft>
                <a:spcPct val="0"/>
              </a:spcAft>
              <a:buClr>
                <a:srgbClr val="C00000"/>
              </a:buClr>
              <a:buSzPct val="100000"/>
              <a:defRPr/>
            </a:pPr>
            <a:endParaRPr lang="fr-FR" sz="2400" dirty="0" smtClean="0"/>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Responsabilité contractuelle</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Responsabilité pénale (infraction </a:t>
            </a:r>
            <a:r>
              <a:rPr lang="fr-FR" sz="2400" dirty="0" smtClean="0"/>
              <a:t>pénale pouvant aller jusqu’à l’homicide involontaire</a:t>
            </a:r>
            <a:r>
              <a:rPr lang="fr-FR" sz="2400" dirty="0" smtClean="0"/>
              <a:t>)</a:t>
            </a:r>
            <a:endParaRPr lang="fr-FR" sz="2400" dirty="0" smtClean="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625665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E941DC1-F5BB-4F42-A2C6-AD77D66B46C8}" type="slidenum">
              <a:rPr lang="fr-FR" smtClean="0"/>
              <a:t>34</a:t>
            </a:fld>
            <a:endParaRPr lang="fr-FR" dirty="0"/>
          </a:p>
        </p:txBody>
      </p:sp>
      <p:sp>
        <p:nvSpPr>
          <p:cNvPr id="10" name="Titre 1"/>
          <p:cNvSpPr>
            <a:spLocks noGrp="1"/>
          </p:cNvSpPr>
          <p:nvPr>
            <p:ph type="title"/>
          </p:nvPr>
        </p:nvSpPr>
        <p:spPr>
          <a:xfrm>
            <a:off x="320634" y="4451230"/>
            <a:ext cx="8490857" cy="1483744"/>
          </a:xfrm>
        </p:spPr>
        <p:txBody>
          <a:bodyPr/>
          <a:lstStyle/>
          <a:p>
            <a:pPr indent="0">
              <a:buNone/>
            </a:pPr>
            <a:r>
              <a:rPr lang="fr-FR" sz="3600" dirty="0">
                <a:solidFill>
                  <a:schemeClr val="bg2"/>
                </a:solidFill>
                <a:latin typeface="Arial Black" panose="020B0A04020102020204" pitchFamily="34" charset="0"/>
              </a:rPr>
              <a:t>5</a:t>
            </a:r>
            <a:r>
              <a:rPr lang="fr-FR" sz="3600" dirty="0" smtClean="0">
                <a:solidFill>
                  <a:schemeClr val="bg2"/>
                </a:solidFill>
                <a:latin typeface="Arial Black" panose="020B0A04020102020204" pitchFamily="34" charset="0"/>
              </a:rPr>
              <a:t>. </a:t>
            </a:r>
            <a:r>
              <a:rPr lang="fr-FR" sz="3600" dirty="0" smtClean="0">
                <a:solidFill>
                  <a:schemeClr val="bg1">
                    <a:lumMod val="50000"/>
                  </a:schemeClr>
                </a:solidFill>
                <a:latin typeface="Arial Black" panose="020B0A04020102020204" pitchFamily="34" charset="0"/>
              </a:rPr>
              <a:t>Actualités </a:t>
            </a:r>
            <a:r>
              <a:rPr lang="fr-FR" sz="3600" dirty="0" smtClean="0">
                <a:solidFill>
                  <a:schemeClr val="bg1">
                    <a:lumMod val="50000"/>
                  </a:schemeClr>
                </a:solidFill>
                <a:latin typeface="Arial Black" panose="020B0A04020102020204" pitchFamily="34" charset="0"/>
              </a:rPr>
              <a:t>des mesures prises dans le cadre de la lutte contre la pandémie</a:t>
            </a:r>
            <a:endParaRPr lang="fr-FR" dirty="0">
              <a:latin typeface="Arial Black" panose="020B0A04020102020204" pitchFamily="34" charset="0"/>
            </a:endParaRPr>
          </a:p>
        </p:txBody>
      </p:sp>
      <p:sp>
        <p:nvSpPr>
          <p:cNvPr id="6" name="ZoneTexte 5"/>
          <p:cNvSpPr txBox="1"/>
          <p:nvPr/>
        </p:nvSpPr>
        <p:spPr>
          <a:xfrm>
            <a:off x="-136480" y="6492442"/>
            <a:ext cx="914399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549409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Actualités </a:t>
            </a:r>
            <a:r>
              <a:rPr lang="fr-FR" sz="3000" b="1" kern="0" dirty="0" smtClean="0">
                <a:solidFill>
                  <a:schemeClr val="bg1">
                    <a:lumMod val="50000"/>
                  </a:schemeClr>
                </a:solidFill>
                <a:latin typeface="Arial Black" panose="020B0A04020102020204" pitchFamily="34" charset="0"/>
              </a:rPr>
              <a:t>juridiques</a:t>
            </a:r>
            <a:endParaRPr lang="fr-FR" sz="3000" b="1" kern="0" dirty="0" smtClean="0">
              <a:solidFill>
                <a:schemeClr val="bg1">
                  <a:lumMod val="50000"/>
                </a:schemeClr>
              </a:solidFill>
              <a:latin typeface="Arial Black" panose="020B0A04020102020204" pitchFamily="34" charset="0"/>
            </a:endParaRP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35</a:t>
            </a:fld>
            <a:endParaRPr lang="fr-FR" dirty="0"/>
          </a:p>
        </p:txBody>
      </p:sp>
      <p:sp>
        <p:nvSpPr>
          <p:cNvPr id="17" name="Rectangle 16"/>
          <p:cNvSpPr/>
          <p:nvPr/>
        </p:nvSpPr>
        <p:spPr>
          <a:xfrm>
            <a:off x="0" y="786265"/>
            <a:ext cx="8901113" cy="5459956"/>
          </a:xfrm>
          <a:prstGeom prst="rect">
            <a:avLst/>
          </a:prstGeom>
        </p:spPr>
        <p:txBody>
          <a:bodyPr wrap="square" numCol="1">
            <a:spAutoFit/>
          </a:bodyPr>
          <a:lstStyle/>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t>Activité partielle</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000" dirty="0" smtClean="0"/>
              <a:t>La fin de la « prime » à la formation dans le cadre de l’activité partielle </a:t>
            </a:r>
          </a:p>
          <a:p>
            <a:pPr lvl="2" algn="r" fontAlgn="base">
              <a:spcBef>
                <a:spcPct val="20000"/>
              </a:spcBef>
              <a:spcAft>
                <a:spcPct val="0"/>
              </a:spcAft>
              <a:buClr>
                <a:srgbClr val="C00000"/>
              </a:buClr>
              <a:buSzPct val="100000"/>
              <a:defRPr/>
            </a:pPr>
            <a:r>
              <a:rPr lang="fr-FR" sz="2000" dirty="0"/>
              <a:t>A</a:t>
            </a:r>
            <a:r>
              <a:rPr lang="fr-FR" sz="2000" dirty="0" smtClean="0"/>
              <a:t>rticle </a:t>
            </a:r>
            <a:r>
              <a:rPr lang="fr-FR" sz="2000" dirty="0"/>
              <a:t>5 de l’ordonnance n° 2020-346 du 27 mars </a:t>
            </a:r>
            <a:r>
              <a:rPr lang="fr-FR" sz="2000" dirty="0" smtClean="0"/>
              <a:t>2020</a:t>
            </a:r>
          </a:p>
          <a:p>
            <a:pPr lvl="1" algn="just" fontAlgn="base">
              <a:spcBef>
                <a:spcPct val="20000"/>
              </a:spcBef>
              <a:spcAft>
                <a:spcPct val="0"/>
              </a:spcAft>
              <a:buClr>
                <a:srgbClr val="C00000"/>
              </a:buClr>
              <a:buSzPct val="100000"/>
              <a:defRPr/>
            </a:pPr>
            <a:endParaRPr lang="fr-FR" sz="2000" dirty="0" smtClean="0"/>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t>Diverses mesures en formation</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000" dirty="0" smtClean="0"/>
              <a:t>Report de l’échéance de l’état des lieux récapitulatifs au 31/12/2020</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000" dirty="0" smtClean="0"/>
              <a:t>Report de l’abondement « correctif » consécutivement</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000" dirty="0" smtClean="0"/>
              <a:t>Possibilité de prolonger les contrats d’alternance et prolongation de la période en OF/CFA de trois mois sans entreprise dans certaines conditions</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000" dirty="0" smtClean="0"/>
              <a:t>Enregistrement de plein droit des certifications au répertoire spécifique</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000" dirty="0" smtClean="0"/>
              <a:t>Mise en place de forfaits « atypiques » pour la prise en charge de la VAE (y inclus frais de positionnement )</a:t>
            </a:r>
          </a:p>
          <a:p>
            <a:pPr lvl="1" algn="r" fontAlgn="base">
              <a:spcBef>
                <a:spcPct val="20000"/>
              </a:spcBef>
              <a:spcAft>
                <a:spcPct val="0"/>
              </a:spcAft>
              <a:buClr>
                <a:srgbClr val="C00000"/>
              </a:buClr>
              <a:buSzPct val="100000"/>
              <a:defRPr/>
            </a:pPr>
            <a:r>
              <a:rPr lang="fr-FR" sz="2000" dirty="0" smtClean="0">
                <a:hlinkClick r:id="rId3"/>
              </a:rPr>
              <a:t>Ordonnance </a:t>
            </a:r>
            <a:r>
              <a:rPr lang="fr-FR" sz="2000" dirty="0">
                <a:hlinkClick r:id="rId3"/>
              </a:rPr>
              <a:t>2020-387 du 1er avril 2020 sur la formation</a:t>
            </a:r>
            <a:endParaRPr lang="fr-FR" sz="2000"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9322221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553998"/>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Actualités </a:t>
            </a:r>
            <a:r>
              <a:rPr lang="fr-FR" sz="3000" b="1" kern="0" dirty="0" smtClean="0">
                <a:solidFill>
                  <a:schemeClr val="bg1">
                    <a:lumMod val="50000"/>
                  </a:schemeClr>
                </a:solidFill>
                <a:latin typeface="Arial Black" panose="020B0A04020102020204" pitchFamily="34" charset="0"/>
              </a:rPr>
              <a:t>juridiques</a:t>
            </a:r>
            <a:endParaRPr lang="fr-FR" sz="3000" b="1" kern="0" dirty="0" smtClean="0">
              <a:solidFill>
                <a:schemeClr val="bg1">
                  <a:lumMod val="50000"/>
                </a:schemeClr>
              </a:solidFill>
              <a:latin typeface="Arial Black" panose="020B0A04020102020204" pitchFamily="34" charset="0"/>
            </a:endParaRP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36</a:t>
            </a:fld>
            <a:endParaRPr lang="fr-FR" dirty="0"/>
          </a:p>
        </p:txBody>
      </p:sp>
      <p:sp>
        <p:nvSpPr>
          <p:cNvPr id="17" name="Rectangle 16"/>
          <p:cNvSpPr/>
          <p:nvPr/>
        </p:nvSpPr>
        <p:spPr>
          <a:xfrm>
            <a:off x="-288750" y="786265"/>
            <a:ext cx="9153617" cy="5016758"/>
          </a:xfrm>
          <a:prstGeom prst="rect">
            <a:avLst/>
          </a:prstGeom>
        </p:spPr>
        <p:txBody>
          <a:bodyPr wrap="square" numCol="1">
            <a:spAutoFit/>
          </a:bodyPr>
          <a:lstStyle/>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000" b="1" dirty="0" smtClean="0"/>
              <a:t>Tout </a:t>
            </a:r>
            <a:r>
              <a:rPr lang="fr-FR" sz="2000" b="1" dirty="0"/>
              <a:t>acte</a:t>
            </a:r>
            <a:r>
              <a:rPr lang="fr-FR" sz="2000" dirty="0"/>
              <a:t>, recours, action en justice, </a:t>
            </a:r>
            <a:r>
              <a:rPr lang="fr-FR" sz="2000" b="1" dirty="0"/>
              <a:t>formalité, inscription</a:t>
            </a:r>
            <a:r>
              <a:rPr lang="fr-FR" sz="2000" dirty="0"/>
              <a:t>, </a:t>
            </a:r>
            <a:r>
              <a:rPr lang="fr-FR" sz="2000" b="1" dirty="0"/>
              <a:t>déclaration, </a:t>
            </a:r>
            <a:r>
              <a:rPr lang="fr-FR" sz="2000" dirty="0"/>
              <a:t>notification ou publication </a:t>
            </a:r>
            <a:r>
              <a:rPr lang="fr-FR" sz="2000" b="1" dirty="0"/>
              <a:t>prescrit par la loi ou le règlement </a:t>
            </a:r>
            <a:r>
              <a:rPr lang="fr-FR" sz="2000" dirty="0"/>
              <a:t>à peine de nullité, sanction, caducité, forclusion, prescription, inopposabilité, irrecevabilité, péremption, désistement d'office, application d'un régime particulier, non avenu ou déchéance d'un droit quelconque et qui aurait dû être accompli pendant la période mentionnée à l'article 1er </a:t>
            </a:r>
            <a:r>
              <a:rPr lang="fr-FR" sz="2000" b="1" dirty="0"/>
              <a:t>sera </a:t>
            </a:r>
            <a:r>
              <a:rPr lang="fr-FR" sz="2000" b="1" dirty="0">
                <a:solidFill>
                  <a:schemeClr val="bg2"/>
                </a:solidFill>
              </a:rPr>
              <a:t>réputé</a:t>
            </a:r>
            <a:r>
              <a:rPr lang="fr-FR" sz="2000" b="1" dirty="0"/>
              <a:t> avoir été fait à temps s'il a été effectué dans un délai qui ne peut excéder, à compter de la fin de cette période, le délai légalement imparti pour agir, dans la limite de deux </a:t>
            </a:r>
            <a:r>
              <a:rPr lang="fr-FR" sz="2000" b="1" dirty="0" smtClean="0"/>
              <a:t>mois</a:t>
            </a:r>
          </a:p>
          <a:p>
            <a:pPr lvl="1" algn="just" fontAlgn="base">
              <a:spcBef>
                <a:spcPct val="20000"/>
              </a:spcBef>
              <a:spcAft>
                <a:spcPct val="0"/>
              </a:spcAft>
              <a:buClr>
                <a:srgbClr val="C00000"/>
              </a:buClr>
              <a:buSzPct val="100000"/>
              <a:defRPr/>
            </a:pPr>
            <a:endParaRPr lang="fr-FR" sz="2000" dirty="0" smtClean="0"/>
          </a:p>
          <a:p>
            <a:pPr marL="914400" lvl="1" indent="-457200" fontAlgn="base">
              <a:spcBef>
                <a:spcPct val="20000"/>
              </a:spcBef>
              <a:spcAft>
                <a:spcPct val="0"/>
              </a:spcAft>
              <a:buClr>
                <a:srgbClr val="C00000"/>
              </a:buClr>
              <a:buSzPct val="100000"/>
              <a:buFont typeface="Wingdings" panose="05000000000000000000" pitchFamily="2" charset="2"/>
              <a:buChar char="§"/>
              <a:defRPr/>
            </a:pPr>
            <a:r>
              <a:rPr lang="fr-FR" sz="2000" dirty="0" smtClean="0"/>
              <a:t>Il </a:t>
            </a:r>
            <a:r>
              <a:rPr lang="fr-FR" sz="2000" dirty="0"/>
              <a:t>en est de même de tout paiement prescrit par la loi ou le règlement en vue de l'acquisition ou de la conservation d'un </a:t>
            </a:r>
            <a:r>
              <a:rPr lang="fr-FR" sz="2000" dirty="0" smtClean="0"/>
              <a:t>droit</a:t>
            </a:r>
          </a:p>
          <a:p>
            <a:pPr lvl="1" fontAlgn="base">
              <a:spcBef>
                <a:spcPct val="20000"/>
              </a:spcBef>
              <a:spcAft>
                <a:spcPct val="0"/>
              </a:spcAft>
              <a:buClr>
                <a:srgbClr val="C00000"/>
              </a:buClr>
              <a:buSzPct val="100000"/>
              <a:defRPr/>
            </a:pPr>
            <a:endParaRPr lang="fr-FR" sz="2000" dirty="0" smtClean="0"/>
          </a:p>
          <a:p>
            <a:pPr lvl="1" algn="r" fontAlgn="base">
              <a:spcBef>
                <a:spcPct val="20000"/>
              </a:spcBef>
              <a:spcAft>
                <a:spcPct val="0"/>
              </a:spcAft>
              <a:buClr>
                <a:srgbClr val="C00000"/>
              </a:buClr>
              <a:buSzPct val="100000"/>
              <a:defRPr/>
            </a:pPr>
            <a:r>
              <a:rPr lang="fr-FR" sz="2000" dirty="0" smtClean="0"/>
              <a:t>Article </a:t>
            </a:r>
            <a:r>
              <a:rPr lang="fr-FR" sz="2000" dirty="0"/>
              <a:t>2 de </a:t>
            </a:r>
            <a:r>
              <a:rPr lang="fr-FR" sz="2000" dirty="0">
                <a:hlinkClick r:id="rId3"/>
              </a:rPr>
              <a:t>l’ordonnance n° 2020-306 du 25 mars 2020 </a:t>
            </a:r>
            <a:endParaRPr lang="fr-FR" sz="2000" dirty="0" smtClean="0"/>
          </a:p>
          <a:p>
            <a:pPr lvl="1" algn="r" fontAlgn="base">
              <a:spcBef>
                <a:spcPct val="20000"/>
              </a:spcBef>
              <a:spcAft>
                <a:spcPct val="0"/>
              </a:spcAft>
              <a:buClr>
                <a:srgbClr val="C00000"/>
              </a:buClr>
              <a:buSzPct val="100000"/>
              <a:defRPr/>
            </a:pPr>
            <a:r>
              <a:rPr lang="fr-FR" sz="2000" dirty="0" smtClean="0"/>
              <a:t>relative </a:t>
            </a:r>
            <a:r>
              <a:rPr lang="fr-FR" sz="2000" dirty="0"/>
              <a:t>à la prorogation des délais échus pendant la période d'urgence sanitaire </a:t>
            </a:r>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328774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Actualités </a:t>
            </a:r>
            <a:r>
              <a:rPr lang="fr-FR" sz="3000" b="1" kern="0" dirty="0" smtClean="0">
                <a:solidFill>
                  <a:schemeClr val="bg1">
                    <a:lumMod val="50000"/>
                  </a:schemeClr>
                </a:solidFill>
                <a:latin typeface="Arial Black" panose="020B0A04020102020204" pitchFamily="34" charset="0"/>
              </a:rPr>
              <a:t>juridiques</a:t>
            </a:r>
            <a:endParaRPr lang="fr-FR" sz="3000" b="1" kern="0" dirty="0" smtClean="0">
              <a:solidFill>
                <a:schemeClr val="bg1">
                  <a:lumMod val="50000"/>
                </a:schemeClr>
              </a:solidFill>
              <a:latin typeface="Arial Black" panose="020B0A04020102020204" pitchFamily="34" charset="0"/>
            </a:endParaRPr>
          </a:p>
          <a:p>
            <a:r>
              <a:rPr lang="fr-FR" sz="3000" b="1" kern="0" dirty="0" smtClean="0">
                <a:solidFill>
                  <a:schemeClr val="bg1">
                    <a:lumMod val="75000"/>
                  </a:schemeClr>
                </a:solidFill>
                <a:latin typeface="Arial Black" panose="020B0A04020102020204" pitchFamily="34" charset="0"/>
              </a:rPr>
              <a:t>L’interprétation de la DGT</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37</a:t>
            </a:fld>
            <a:endParaRPr lang="fr-FR" dirty="0"/>
          </a:p>
        </p:txBody>
      </p:sp>
      <p:sp>
        <p:nvSpPr>
          <p:cNvPr id="17" name="Rectangle 16"/>
          <p:cNvSpPr/>
          <p:nvPr/>
        </p:nvSpPr>
        <p:spPr>
          <a:xfrm>
            <a:off x="121442" y="1196617"/>
            <a:ext cx="8901113" cy="5570756"/>
          </a:xfrm>
          <a:prstGeom prst="rect">
            <a:avLst/>
          </a:prstGeom>
        </p:spPr>
        <p:txBody>
          <a:bodyPr wrap="square" numCol="1">
            <a:spAutoFit/>
          </a:bodyPr>
          <a:lstStyle/>
          <a:p>
            <a:pPr algn="just"/>
            <a:r>
              <a:rPr lang="fr-FR" sz="2000" dirty="0" smtClean="0"/>
              <a:t>« </a:t>
            </a:r>
            <a:r>
              <a:rPr lang="fr-FR" sz="1600" i="1" dirty="0" smtClean="0"/>
              <a:t>Vous </a:t>
            </a:r>
            <a:r>
              <a:rPr lang="fr-FR" sz="1600" i="1" dirty="0"/>
              <a:t>aviez attiré l’attention de nos services sur les difficultés potentielles d’application de la règlementation du travail liées à la situation d’urgence sanitaire en cours, notamment la </a:t>
            </a:r>
            <a:r>
              <a:rPr lang="fr-FR" sz="1600" b="1" i="1" dirty="0"/>
              <a:t>réalisation des différentes formations </a:t>
            </a:r>
            <a:r>
              <a:rPr lang="fr-FR" sz="1600" i="1" dirty="0"/>
              <a:t>et vérifications périodiques des installations et équipements de travail </a:t>
            </a:r>
            <a:r>
              <a:rPr lang="fr-FR" sz="1600" i="1" dirty="0" smtClean="0"/>
              <a:t>utilisés.</a:t>
            </a:r>
          </a:p>
          <a:p>
            <a:pPr algn="just"/>
            <a:endParaRPr lang="fr-FR" sz="1600" b="1" i="1" dirty="0"/>
          </a:p>
          <a:p>
            <a:pPr algn="just"/>
            <a:r>
              <a:rPr lang="fr-FR" sz="1600" b="1" i="1" dirty="0" smtClean="0"/>
              <a:t>Je </a:t>
            </a:r>
            <a:r>
              <a:rPr lang="fr-FR" sz="1600" b="1" i="1" dirty="0"/>
              <a:t>vous confirme que la DGT considère que les vérifications périodiques et renouvellements de formation entrent dans le champ d’application de l’article 2 de l’ordonnance n° 2020-306 du 25 mars </a:t>
            </a:r>
            <a:r>
              <a:rPr lang="fr-FR" sz="1600" b="1" i="1" dirty="0" smtClean="0"/>
              <a:t>2020.</a:t>
            </a:r>
          </a:p>
          <a:p>
            <a:pPr algn="just"/>
            <a:endParaRPr lang="fr-FR" sz="1600" b="1" i="1" dirty="0"/>
          </a:p>
          <a:p>
            <a:pPr algn="just"/>
            <a:r>
              <a:rPr lang="fr-FR" sz="1600" i="1" dirty="0" smtClean="0"/>
              <a:t>Cet </a:t>
            </a:r>
            <a:r>
              <a:rPr lang="fr-FR" sz="1600" i="1" dirty="0"/>
              <a:t>article 2 ouvre la possibilité aux entreprises et aux employeurs de différer la mise en œuvre de leurs vérifications périodiques et formations arrivant à échéance entre le 12 mars 2020 et le 24 juin 2020. S’agissant d’une prorogation des délais, ces vérifications et formations devront en revanche être réalisées avant le 24 aout 2020. Il appartiendra donc à chaque entreprise de juger si elle s’inscrit ou non dans cette possibilité qui lui est ouverte par la loi, au regard notamment du résultat de son évaluation des risques et de sa capacité ultérieure à réaliser ou faire réaliser ses vérifications avant l’échéance du 24 aout </a:t>
            </a:r>
            <a:r>
              <a:rPr lang="fr-FR" sz="1600" i="1" dirty="0" smtClean="0"/>
              <a:t>2020.</a:t>
            </a:r>
          </a:p>
          <a:p>
            <a:pPr algn="just"/>
            <a:endParaRPr lang="fr-FR" sz="1600" i="1" dirty="0"/>
          </a:p>
          <a:p>
            <a:pPr algn="just"/>
            <a:r>
              <a:rPr lang="fr-FR" sz="1600" i="1" dirty="0" smtClean="0"/>
              <a:t>Les </a:t>
            </a:r>
            <a:r>
              <a:rPr lang="fr-FR" sz="1600" i="1" dirty="0"/>
              <a:t>dispositions de l’ordonnance précitée ne s’appliquent ni aux vérifications initiales, ni aux formations </a:t>
            </a:r>
            <a:r>
              <a:rPr lang="fr-FR" sz="1600" i="1" dirty="0" smtClean="0"/>
              <a:t>initiales</a:t>
            </a:r>
            <a:r>
              <a:rPr lang="fr-FR" sz="1600" dirty="0" smtClean="0"/>
              <a:t> ».</a:t>
            </a:r>
            <a:r>
              <a:rPr lang="fr-FR" sz="1600" dirty="0"/>
              <a:t> </a:t>
            </a:r>
            <a:endParaRPr lang="fr-FR" sz="1600" dirty="0" smtClean="0"/>
          </a:p>
          <a:p>
            <a:pPr marL="355600"/>
            <a:endParaRPr lang="fr-FR" sz="1600" dirty="0"/>
          </a:p>
          <a:p>
            <a:pPr marL="355600"/>
            <a:r>
              <a:rPr lang="fr-FR" sz="1600" dirty="0" smtClean="0"/>
              <a:t>Voir aussi QR </a:t>
            </a:r>
            <a:r>
              <a:rPr lang="fr-FR" sz="1600" dirty="0"/>
              <a:t>« Coronavirus : Questions/réponses pour les entreprises et les salariés »  : </a:t>
            </a:r>
            <a:r>
              <a:rPr lang="fr-FR" sz="1600" u="sng" dirty="0">
                <a:hlinkClick r:id="rId3"/>
              </a:rPr>
              <a:t>Qu’en est-il des mesures de préventions habituelles (amiante, rayons ionisants, formations, vérifications périodique) ?</a:t>
            </a:r>
            <a:r>
              <a:rPr lang="fr-FR" sz="1600" dirty="0"/>
              <a:t> dans la rubrique « je suis employeur ».</a:t>
            </a:r>
          </a:p>
          <a:p>
            <a:r>
              <a:rPr lang="fr-FR" sz="1600" dirty="0"/>
              <a:t> </a:t>
            </a:r>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670997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12460" y="4314658"/>
            <a:ext cx="5329819" cy="2263507"/>
          </a:xfrm>
        </p:spPr>
        <p:txBody>
          <a:bodyPr>
            <a:normAutofit fontScale="90000"/>
          </a:bodyPr>
          <a:lstStyle/>
          <a:p>
            <a:pPr algn="ctr"/>
            <a:r>
              <a:rPr lang="fr-FR" sz="4400" dirty="0"/>
              <a:t>PÔLE éCONOMIE DE LA </a:t>
            </a:r>
            <a:r>
              <a:rPr lang="fr-FR" sz="4400" dirty="0" smtClean="0"/>
              <a:t>CONNAISSANCE</a:t>
            </a:r>
            <a:br>
              <a:rPr lang="fr-FR" sz="4400" dirty="0" smtClean="0"/>
            </a:br>
            <a:r>
              <a:rPr lang="fr-FR" sz="2000" cap="none" dirty="0" smtClean="0">
                <a:latin typeface="+mn-lt"/>
              </a:rPr>
              <a:t>Cyril parlant</a:t>
            </a:r>
            <a:br>
              <a:rPr lang="fr-FR" sz="2000" cap="none" dirty="0" smtClean="0">
                <a:latin typeface="+mn-lt"/>
              </a:rPr>
            </a:br>
            <a:r>
              <a:rPr lang="fr-FR" sz="2000" cap="none" dirty="0" smtClean="0">
                <a:latin typeface="+mn-lt"/>
              </a:rPr>
              <a:t>Claire Van Campo </a:t>
            </a:r>
            <a:br>
              <a:rPr lang="fr-FR" sz="2000" cap="none" dirty="0" smtClean="0">
                <a:latin typeface="+mn-lt"/>
              </a:rPr>
            </a:br>
            <a:r>
              <a:rPr lang="fr-FR" sz="2000" cap="none" dirty="0" smtClean="0">
                <a:latin typeface="+mn-lt"/>
              </a:rPr>
              <a:t>Dorothée Grandsaigne</a:t>
            </a:r>
            <a:br>
              <a:rPr lang="fr-FR" sz="2000" cap="none" dirty="0" smtClean="0">
                <a:latin typeface="+mn-lt"/>
              </a:rPr>
            </a:br>
            <a:r>
              <a:rPr lang="fr-FR" sz="2000" cap="none" dirty="0">
                <a:latin typeface="+mn-lt"/>
              </a:rPr>
              <a:t>J</a:t>
            </a:r>
            <a:r>
              <a:rPr lang="fr-FR" sz="2000" cap="none" dirty="0" smtClean="0">
                <a:latin typeface="+mn-lt"/>
              </a:rPr>
              <a:t>ustine Levasseur</a:t>
            </a:r>
            <a:br>
              <a:rPr lang="fr-FR" sz="2000" cap="none" dirty="0" smtClean="0">
                <a:latin typeface="+mn-lt"/>
              </a:rPr>
            </a:br>
            <a:r>
              <a:rPr lang="fr-FR" sz="4400" cap="none" dirty="0" smtClean="0"/>
              <a:t> </a:t>
            </a:r>
            <a:r>
              <a:rPr lang="fr-FR" sz="2200" cap="none" dirty="0" smtClean="0">
                <a:latin typeface="+mn-lt"/>
              </a:rPr>
              <a:t/>
            </a:r>
            <a:br>
              <a:rPr lang="fr-FR" sz="2200" cap="none" dirty="0" smtClean="0">
                <a:latin typeface="+mn-lt"/>
              </a:rPr>
            </a:br>
            <a:r>
              <a:rPr lang="fr-FR" sz="2200" cap="none" dirty="0" smtClean="0">
                <a:latin typeface="+mn-lt"/>
              </a:rPr>
              <a:t>cyril.parlant@fidal.com</a:t>
            </a:r>
            <a:r>
              <a:rPr lang="fr-FR" dirty="0"/>
              <a:t/>
            </a:r>
            <a:br>
              <a:rPr lang="fr-FR" dirty="0"/>
            </a:br>
            <a:r>
              <a:rPr lang="fr-FR" dirty="0"/>
              <a:t/>
            </a:r>
            <a:br>
              <a:rPr lang="fr-FR" dirty="0"/>
            </a:br>
            <a:r>
              <a:rPr lang="fr-FR" dirty="0"/>
              <a:t/>
            </a:r>
            <a:br>
              <a:rPr lang="fr-FR" dirty="0"/>
            </a:br>
            <a:r>
              <a:rPr lang="fr-FR" sz="2200" dirty="0"/>
              <a:t/>
            </a:r>
            <a:br>
              <a:rPr lang="fr-FR" sz="2200" dirty="0"/>
            </a:br>
            <a:endParaRPr lang="fr-FR" sz="2700" cap="none" dirty="0">
              <a:latin typeface="+mn-lt"/>
            </a:endParaRPr>
          </a:p>
        </p:txBody>
      </p:sp>
      <p:sp>
        <p:nvSpPr>
          <p:cNvPr id="3" name="Espace réservé du numéro de diapositive 6">
            <a:extLst>
              <a:ext uri="{FF2B5EF4-FFF2-40B4-BE49-F238E27FC236}">
                <a16:creationId xmlns="" xmlns:a16="http://schemas.microsoft.com/office/drawing/2014/main" id="{CA138091-062C-4DA4-8763-54083AA49098}"/>
              </a:ext>
            </a:extLst>
          </p:cNvPr>
          <p:cNvSpPr txBox="1">
            <a:spLocks/>
          </p:cNvSpPr>
          <p:nvPr/>
        </p:nvSpPr>
        <p:spPr>
          <a:xfrm>
            <a:off x="8293449" y="6578165"/>
            <a:ext cx="540000" cy="180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41DC1-F5BB-4F42-A2C6-AD77D66B46C8}" type="slidenum">
              <a:rPr lang="fr-FR" sz="800" smtClean="0"/>
              <a:pPr/>
              <a:t>38</a:t>
            </a:fld>
            <a:endParaRPr lang="fr-FR" sz="800" dirty="0"/>
          </a:p>
        </p:txBody>
      </p:sp>
    </p:spTree>
    <p:extLst>
      <p:ext uri="{BB962C8B-B14F-4D97-AF65-F5344CB8AC3E}">
        <p14:creationId xmlns:p14="http://schemas.microsoft.com/office/powerpoint/2010/main" val="3445788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Qu’est-ce qu’ une formation obligatoire </a:t>
            </a:r>
          </a:p>
          <a:p>
            <a:r>
              <a:rPr lang="fr-FR" sz="3000" b="1" kern="0" dirty="0" smtClean="0">
                <a:solidFill>
                  <a:schemeClr val="bg1">
                    <a:lumMod val="50000"/>
                  </a:schemeClr>
                </a:solidFill>
                <a:latin typeface="Arial Black" panose="020B0A04020102020204" pitchFamily="34" charset="0"/>
              </a:rPr>
              <a:t>au sens du droit de la formation ?</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4</a:t>
            </a:fld>
            <a:endParaRPr lang="fr-FR" dirty="0"/>
          </a:p>
        </p:txBody>
      </p:sp>
      <p:sp>
        <p:nvSpPr>
          <p:cNvPr id="17" name="Rectangle 16"/>
          <p:cNvSpPr/>
          <p:nvPr/>
        </p:nvSpPr>
        <p:spPr>
          <a:xfrm>
            <a:off x="-1" y="1465643"/>
            <a:ext cx="8901113" cy="4672048"/>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a:t>U</a:t>
            </a:r>
            <a:r>
              <a:rPr lang="fr-FR" sz="2400" dirty="0" smtClean="0"/>
              <a:t>ne </a:t>
            </a:r>
            <a:r>
              <a:rPr lang="fr-FR" sz="2400" dirty="0"/>
              <a:t>action de formation obligatoire est celle qui conditionne l’exercice d’une </a:t>
            </a:r>
            <a:r>
              <a:rPr lang="fr-FR" sz="2400" b="1" dirty="0"/>
              <a:t>activité « ou » d’une fonction</a:t>
            </a:r>
            <a:r>
              <a:rPr lang="fr-FR" sz="2400" dirty="0"/>
              <a:t>, en </a:t>
            </a:r>
            <a:r>
              <a:rPr lang="fr-FR" sz="2400" dirty="0" smtClean="0"/>
              <a:t>application : </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d’une </a:t>
            </a:r>
            <a:r>
              <a:rPr lang="fr-FR" sz="2400" dirty="0"/>
              <a:t>convention </a:t>
            </a:r>
            <a:r>
              <a:rPr lang="fr-FR" sz="2400" dirty="0" smtClean="0"/>
              <a:t>internationale</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de </a:t>
            </a:r>
            <a:r>
              <a:rPr lang="fr-FR" sz="2400" dirty="0"/>
              <a:t>dispositions </a:t>
            </a:r>
            <a:r>
              <a:rPr lang="fr-FR" sz="2400" dirty="0" smtClean="0"/>
              <a:t>légales</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a:t>d</a:t>
            </a:r>
            <a:r>
              <a:rPr lang="fr-FR" sz="2400" dirty="0" smtClean="0"/>
              <a:t>e dispositions réglementaires (arrêtés ou décrets) </a:t>
            </a:r>
          </a:p>
          <a:p>
            <a:pPr algn="r" fontAlgn="base">
              <a:spcBef>
                <a:spcPct val="20000"/>
              </a:spcBef>
              <a:spcAft>
                <a:spcPct val="0"/>
              </a:spcAft>
              <a:buClr>
                <a:srgbClr val="C00000"/>
              </a:buClr>
              <a:buSzPct val="100000"/>
              <a:defRPr/>
            </a:pPr>
            <a:r>
              <a:rPr lang="fr-FR" sz="2000" dirty="0" smtClean="0"/>
              <a:t>Article L. 6321-2 du Code du travail</a:t>
            </a:r>
            <a:endParaRPr lang="fr-FR" sz="2000" dirty="0"/>
          </a:p>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En conséquence, </a:t>
            </a:r>
            <a:r>
              <a:rPr lang="fr-FR" sz="2400" b="1" dirty="0" smtClean="0"/>
              <a:t>2 conditions cumulatives </a:t>
            </a:r>
            <a:r>
              <a:rPr lang="fr-FR" sz="2400" dirty="0" smtClean="0"/>
              <a:t>doivent être remplies pour que la formation soit obligatoire : </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Une source écrite légale, réglementaire ou conventionnelle</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Une formation sans laquelle l’activité ou la fonction ne peut être tenue </a:t>
            </a:r>
            <a:r>
              <a:rPr lang="fr-FR" sz="2400" b="1" dirty="0" smtClean="0"/>
              <a:t>(= interdiction d’emploi à défaut)</a:t>
            </a:r>
            <a:endParaRPr lang="fr-FR" sz="2400"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59485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Quel régime de la formation obligatoire </a:t>
            </a:r>
          </a:p>
          <a:p>
            <a:r>
              <a:rPr lang="fr-FR" sz="3000" b="1" kern="0" dirty="0" smtClean="0">
                <a:solidFill>
                  <a:schemeClr val="bg1">
                    <a:lumMod val="50000"/>
                  </a:schemeClr>
                </a:solidFill>
                <a:latin typeface="Arial Black" panose="020B0A04020102020204" pitchFamily="34" charset="0"/>
              </a:rPr>
              <a:t>au sens du droit de la formation ?</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5</a:t>
            </a:fld>
            <a:endParaRPr lang="fr-FR" dirty="0"/>
          </a:p>
        </p:txBody>
      </p:sp>
      <p:sp>
        <p:nvSpPr>
          <p:cNvPr id="17" name="Rectangle 16"/>
          <p:cNvSpPr/>
          <p:nvPr/>
        </p:nvSpPr>
        <p:spPr>
          <a:xfrm>
            <a:off x="-1" y="1465643"/>
            <a:ext cx="8901113" cy="5053691"/>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a:t>U</a:t>
            </a:r>
            <a:r>
              <a:rPr lang="fr-FR" sz="2400" dirty="0" smtClean="0"/>
              <a:t>ne </a:t>
            </a:r>
            <a:r>
              <a:rPr lang="fr-FR" sz="2400" dirty="0"/>
              <a:t>action de formation obligatoire </a:t>
            </a:r>
            <a:r>
              <a:rPr lang="fr-FR" sz="2400" dirty="0" smtClean="0"/>
              <a:t>(au sens du droit de </a:t>
            </a:r>
            <a:r>
              <a:rPr lang="fr-FR" sz="2400" dirty="0"/>
              <a:t>la formation) </a:t>
            </a:r>
            <a:r>
              <a:rPr lang="fr-FR" sz="2400" b="1" dirty="0"/>
              <a:t>constitue </a:t>
            </a:r>
            <a:r>
              <a:rPr lang="fr-FR" sz="2400" b="1" dirty="0" smtClean="0"/>
              <a:t>un </a:t>
            </a:r>
            <a:r>
              <a:rPr lang="fr-FR" sz="2400" b="1" dirty="0"/>
              <a:t>temps de travail effectif </a:t>
            </a:r>
            <a:r>
              <a:rPr lang="fr-FR" sz="2400" dirty="0"/>
              <a:t>et donne lieu pendant sa réalisation au maintien par l'entreprise de la </a:t>
            </a:r>
            <a:r>
              <a:rPr lang="fr-FR" sz="2400" dirty="0" smtClean="0"/>
              <a:t>rémunération. En conséquence : </a:t>
            </a:r>
          </a:p>
          <a:p>
            <a:pPr algn="just" fontAlgn="base">
              <a:spcBef>
                <a:spcPct val="20000"/>
              </a:spcBef>
              <a:spcAft>
                <a:spcPct val="0"/>
              </a:spcAft>
              <a:buClr>
                <a:srgbClr val="C00000"/>
              </a:buClr>
              <a:buSzPct val="100000"/>
              <a:defRPr/>
            </a:pPr>
            <a:endParaRPr lang="fr-FR" dirty="0"/>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000" b="1" dirty="0" smtClean="0"/>
              <a:t>La formation obligatoire ne peut avoir lieu hors temps de travail</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000" b="1" dirty="0" smtClean="0"/>
              <a:t>La formation obligatoire ne peut avoir lieu pendant l’activité partielle </a:t>
            </a:r>
            <a:r>
              <a:rPr lang="fr-FR" sz="2000" dirty="0" smtClean="0"/>
              <a:t>(cf. WEBINAR du 1</a:t>
            </a:r>
            <a:r>
              <a:rPr lang="fr-FR" sz="2000" baseline="30000" dirty="0" smtClean="0"/>
              <a:t>er</a:t>
            </a:r>
            <a:r>
              <a:rPr lang="fr-FR" sz="2000" dirty="0" smtClean="0"/>
              <a:t> avril 2020)</a:t>
            </a: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r>
              <a:rPr lang="fr-FR" sz="2000" dirty="0" smtClean="0"/>
              <a:t>La formation obligatoire (tout en étant qualifiable d’action de formation) </a:t>
            </a:r>
            <a:r>
              <a:rPr lang="fr-FR" sz="2000" b="1" dirty="0" smtClean="0"/>
              <a:t>ne libère pas l’entreprise de son obligation de formation dans le cadre du parcours professionnel à 6 ans</a:t>
            </a:r>
          </a:p>
          <a:p>
            <a:pPr marL="1714500" lvl="3" indent="-342900" algn="just" fontAlgn="base">
              <a:spcBef>
                <a:spcPct val="20000"/>
              </a:spcBef>
              <a:spcAft>
                <a:spcPct val="0"/>
              </a:spcAft>
              <a:buClr>
                <a:srgbClr val="C00000"/>
              </a:buClr>
              <a:buSzPct val="100000"/>
              <a:buFont typeface="Wingdings" panose="05000000000000000000" pitchFamily="2" charset="2"/>
              <a:buChar char="Ø"/>
              <a:defRPr/>
            </a:pPr>
            <a:r>
              <a:rPr lang="fr-FR" sz="2000" dirty="0"/>
              <a:t>Risque d’abondement correctif si le salarié n’a suivi que </a:t>
            </a:r>
            <a:r>
              <a:rPr lang="fr-FR" sz="2000" dirty="0" smtClean="0"/>
              <a:t>des formations obligatoires pendant 6 ans !</a:t>
            </a:r>
            <a:endParaRPr lang="fr-FR" sz="2000" dirty="0"/>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814613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Typologie </a:t>
            </a:r>
          </a:p>
          <a:p>
            <a:r>
              <a:rPr lang="fr-FR" sz="3000" b="1" kern="0" dirty="0" smtClean="0">
                <a:solidFill>
                  <a:schemeClr val="bg1">
                    <a:lumMod val="50000"/>
                  </a:schemeClr>
                </a:solidFill>
                <a:latin typeface="Arial Black" panose="020B0A04020102020204" pitchFamily="34" charset="0"/>
              </a:rPr>
              <a:t>des formations obligatoires </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6</a:t>
            </a:fld>
            <a:endParaRPr lang="fr-FR" dirty="0"/>
          </a:p>
        </p:txBody>
      </p:sp>
      <p:sp>
        <p:nvSpPr>
          <p:cNvPr id="17" name="Rectangle 16"/>
          <p:cNvSpPr/>
          <p:nvPr/>
        </p:nvSpPr>
        <p:spPr>
          <a:xfrm>
            <a:off x="-1" y="1465643"/>
            <a:ext cx="8901113" cy="3785652"/>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Les </a:t>
            </a:r>
            <a:r>
              <a:rPr lang="fr-FR" sz="2400" dirty="0" smtClean="0">
                <a:solidFill>
                  <a:schemeClr val="tx1">
                    <a:lumMod val="50000"/>
                  </a:schemeClr>
                </a:solidFill>
              </a:rPr>
              <a:t>professions réglementées </a:t>
            </a:r>
          </a:p>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solidFill>
                  <a:schemeClr val="tx1">
                    <a:lumMod val="50000"/>
                  </a:schemeClr>
                </a:solidFill>
              </a:rPr>
              <a:t>Les formations liées à la sécurité</a:t>
            </a:r>
          </a:p>
          <a:p>
            <a:pPr marL="914400" lvl="1" indent="-457200" algn="just" fontAlgn="base">
              <a:spcBef>
                <a:spcPct val="20000"/>
              </a:spcBef>
              <a:spcAft>
                <a:spcPct val="0"/>
              </a:spcAft>
              <a:buClr>
                <a:srgbClr val="C00000"/>
              </a:buClr>
              <a:buSzPct val="100000"/>
              <a:buFont typeface="Wingdings" panose="05000000000000000000" pitchFamily="2" charset="2"/>
              <a:buChar char="Ø"/>
              <a:defRPr/>
            </a:pPr>
            <a:r>
              <a:rPr lang="fr-FR" sz="2400" dirty="0" smtClean="0">
                <a:solidFill>
                  <a:schemeClr val="tx1">
                    <a:lumMod val="50000"/>
                  </a:schemeClr>
                </a:solidFill>
              </a:rPr>
              <a:t>Certaines sont obligatoires au sens où elles conditionnent l’exercice d’une activité</a:t>
            </a:r>
          </a:p>
          <a:p>
            <a:pPr marL="914400" lvl="1" indent="-457200" algn="just" fontAlgn="base">
              <a:spcBef>
                <a:spcPct val="20000"/>
              </a:spcBef>
              <a:spcAft>
                <a:spcPct val="0"/>
              </a:spcAft>
              <a:buClr>
                <a:srgbClr val="C00000"/>
              </a:buClr>
              <a:buSzPct val="100000"/>
              <a:buFont typeface="Wingdings" panose="05000000000000000000" pitchFamily="2" charset="2"/>
              <a:buChar char="Ø"/>
              <a:defRPr/>
            </a:pPr>
            <a:r>
              <a:rPr lang="fr-FR" sz="2400" dirty="0" smtClean="0">
                <a:solidFill>
                  <a:schemeClr val="tx1">
                    <a:lumMod val="50000"/>
                  </a:schemeClr>
                </a:solidFill>
              </a:rPr>
              <a:t>D’autres sans être obligatoires au sens de l’article </a:t>
            </a:r>
            <a:r>
              <a:rPr lang="fr-FR" sz="2400" dirty="0" smtClean="0">
                <a:solidFill>
                  <a:schemeClr val="tx1">
                    <a:lumMod val="50000"/>
                  </a:schemeClr>
                </a:solidFill>
              </a:rPr>
              <a:t>L.6321-2 </a:t>
            </a:r>
            <a:r>
              <a:rPr lang="fr-FR" sz="2400" dirty="0" smtClean="0">
                <a:solidFill>
                  <a:schemeClr val="tx1">
                    <a:lumMod val="50000"/>
                  </a:schemeClr>
                </a:solidFill>
              </a:rPr>
              <a:t>s’inscrivent dans le cadre de la prévention des risques professionnels </a:t>
            </a:r>
          </a:p>
          <a:p>
            <a:pPr marL="914400" lvl="1" indent="-457200" algn="just" fontAlgn="base">
              <a:spcBef>
                <a:spcPct val="20000"/>
              </a:spcBef>
              <a:spcAft>
                <a:spcPct val="0"/>
              </a:spcAft>
              <a:buClr>
                <a:srgbClr val="C00000"/>
              </a:buClr>
              <a:buSzPct val="100000"/>
              <a:buFont typeface="Wingdings" panose="05000000000000000000" pitchFamily="2" charset="2"/>
              <a:buChar char="Ø"/>
              <a:defRPr/>
            </a:pPr>
            <a:endParaRPr lang="fr-FR" sz="2400" b="1" dirty="0" smtClean="0">
              <a:solidFill>
                <a:schemeClr val="bg2"/>
              </a:solidFill>
            </a:endParaRPr>
          </a:p>
          <a:p>
            <a:pPr marL="1371600" lvl="2"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063032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E941DC1-F5BB-4F42-A2C6-AD77D66B46C8}" type="slidenum">
              <a:rPr lang="fr-FR" smtClean="0"/>
              <a:t>7</a:t>
            </a:fld>
            <a:endParaRPr lang="fr-FR" dirty="0"/>
          </a:p>
        </p:txBody>
      </p:sp>
      <p:sp>
        <p:nvSpPr>
          <p:cNvPr id="10" name="Titre 1"/>
          <p:cNvSpPr>
            <a:spLocks noGrp="1"/>
          </p:cNvSpPr>
          <p:nvPr>
            <p:ph type="title"/>
          </p:nvPr>
        </p:nvSpPr>
        <p:spPr>
          <a:xfrm>
            <a:off x="320634" y="4451230"/>
            <a:ext cx="8490857" cy="1483744"/>
          </a:xfrm>
        </p:spPr>
        <p:txBody>
          <a:bodyPr/>
          <a:lstStyle/>
          <a:p>
            <a:pPr indent="0">
              <a:buNone/>
            </a:pPr>
            <a:r>
              <a:rPr lang="fr-FR" sz="3600" dirty="0" smtClean="0">
                <a:solidFill>
                  <a:srgbClr val="C00000"/>
                </a:solidFill>
                <a:latin typeface="Arial Black" panose="020B0A04020102020204" pitchFamily="34" charset="0"/>
              </a:rPr>
              <a:t>2. </a:t>
            </a:r>
            <a:r>
              <a:rPr lang="fr-FR" sz="3600" dirty="0" smtClean="0">
                <a:solidFill>
                  <a:schemeClr val="bg1">
                    <a:lumMod val="50000"/>
                  </a:schemeClr>
                </a:solidFill>
                <a:latin typeface="Arial Black" panose="020B0A04020102020204" pitchFamily="34" charset="0"/>
              </a:rPr>
              <a:t>Les formations (obligatoires) </a:t>
            </a:r>
            <a:r>
              <a:rPr lang="fr-FR" sz="3600" dirty="0" smtClean="0">
                <a:solidFill>
                  <a:schemeClr val="bg1">
                    <a:lumMod val="50000"/>
                  </a:schemeClr>
                </a:solidFill>
                <a:latin typeface="Arial Black" panose="020B0A04020102020204" pitchFamily="34" charset="0"/>
              </a:rPr>
              <a:t>liées </a:t>
            </a:r>
            <a:r>
              <a:rPr lang="fr-FR" sz="3600" dirty="0" smtClean="0">
                <a:solidFill>
                  <a:schemeClr val="bg1">
                    <a:lumMod val="50000"/>
                  </a:schemeClr>
                </a:solidFill>
                <a:latin typeface="Arial Black" panose="020B0A04020102020204" pitchFamily="34" charset="0"/>
              </a:rPr>
              <a:t>à la sécurité au travail</a:t>
            </a:r>
            <a:br>
              <a:rPr lang="fr-FR" sz="3600" dirty="0" smtClean="0">
                <a:solidFill>
                  <a:schemeClr val="bg1">
                    <a:lumMod val="50000"/>
                  </a:schemeClr>
                </a:solidFill>
                <a:latin typeface="Arial Black" panose="020B0A04020102020204" pitchFamily="34" charset="0"/>
              </a:rPr>
            </a:br>
            <a:r>
              <a:rPr lang="fr-FR" sz="3600" dirty="0">
                <a:latin typeface="Arial Black" panose="020B0A04020102020204" pitchFamily="34" charset="0"/>
              </a:rPr>
              <a:t/>
            </a:r>
            <a:br>
              <a:rPr lang="fr-FR" sz="3600" dirty="0">
                <a:latin typeface="Arial Black" panose="020B0A04020102020204" pitchFamily="34" charset="0"/>
              </a:rPr>
            </a:br>
            <a:r>
              <a:rPr lang="fr-FR" sz="3600" dirty="0">
                <a:latin typeface="Arial Black" panose="020B0A04020102020204" pitchFamily="34" charset="0"/>
              </a:rPr>
              <a:t/>
            </a:r>
            <a:br>
              <a:rPr lang="fr-FR" sz="3600" dirty="0">
                <a:latin typeface="Arial Black" panose="020B0A04020102020204" pitchFamily="34" charset="0"/>
              </a:rPr>
            </a:br>
            <a:r>
              <a:rPr lang="fr-FR" dirty="0">
                <a:latin typeface="Arial Black" panose="020B0A04020102020204" pitchFamily="34" charset="0"/>
              </a:rPr>
              <a:t/>
            </a:r>
            <a:br>
              <a:rPr lang="fr-FR" dirty="0">
                <a:latin typeface="Arial Black" panose="020B0A04020102020204" pitchFamily="34" charset="0"/>
              </a:rPr>
            </a:br>
            <a:r>
              <a:rPr lang="fr-FR" dirty="0">
                <a:latin typeface="Arial Black" panose="020B0A04020102020204" pitchFamily="34" charset="0"/>
              </a:rPr>
              <a:t/>
            </a:r>
            <a:br>
              <a:rPr lang="fr-FR" dirty="0">
                <a:latin typeface="Arial Black" panose="020B0A04020102020204" pitchFamily="34" charset="0"/>
              </a:rPr>
            </a:br>
            <a:r>
              <a:rPr lang="fr-FR" dirty="0">
                <a:latin typeface="Arial Black" panose="020B0A04020102020204" pitchFamily="34" charset="0"/>
              </a:rPr>
              <a:t/>
            </a:r>
            <a:br>
              <a:rPr lang="fr-FR" dirty="0">
                <a:latin typeface="Arial Black" panose="020B0A04020102020204" pitchFamily="34" charset="0"/>
              </a:rPr>
            </a:br>
            <a:endParaRPr lang="fr-FR" dirty="0">
              <a:latin typeface="Arial Black" panose="020B0A04020102020204" pitchFamily="34" charset="0"/>
            </a:endParaRPr>
          </a:p>
        </p:txBody>
      </p:sp>
      <p:sp>
        <p:nvSpPr>
          <p:cNvPr id="6" name="ZoneTexte 5"/>
          <p:cNvSpPr txBox="1"/>
          <p:nvPr/>
        </p:nvSpPr>
        <p:spPr>
          <a:xfrm>
            <a:off x="-136480" y="6492442"/>
            <a:ext cx="9143999" cy="369332"/>
          </a:xfrm>
          <a:prstGeom prst="rect">
            <a:avLst/>
          </a:prstGeom>
          <a:solidFill>
            <a:schemeClr val="bg1"/>
          </a:solidFill>
        </p:spPr>
        <p:txBody>
          <a:bodyPr wrap="square" rtlCol="0">
            <a:spAutoFit/>
          </a:bodyPr>
          <a:lstStyle/>
          <a:p>
            <a:endParaRPr lang="fr-FR" dirty="0"/>
          </a:p>
        </p:txBody>
      </p:sp>
      <p:sp>
        <p:nvSpPr>
          <p:cNvPr id="2" name="Rectangle 1">
            <a:extLst>
              <a:ext uri="{FF2B5EF4-FFF2-40B4-BE49-F238E27FC236}">
                <a16:creationId xmlns="" xmlns:a16="http://schemas.microsoft.com/office/drawing/2014/main" id="{9FDC8CF6-237C-4110-9969-B14BDE94DC51}"/>
              </a:ext>
            </a:extLst>
          </p:cNvPr>
          <p:cNvSpPr/>
          <p:nvPr/>
        </p:nvSpPr>
        <p:spPr>
          <a:xfrm>
            <a:off x="8705833" y="6492442"/>
            <a:ext cx="250390" cy="246221"/>
          </a:xfrm>
          <a:prstGeom prst="rect">
            <a:avLst/>
          </a:prstGeom>
        </p:spPr>
        <p:txBody>
          <a:bodyPr wrap="none">
            <a:spAutoFit/>
          </a:bodyPr>
          <a:lstStyle/>
          <a:p>
            <a:r>
              <a:rPr lang="fr-FR" sz="1000" dirty="0"/>
              <a:t>3</a:t>
            </a:r>
          </a:p>
        </p:txBody>
      </p:sp>
    </p:spTree>
    <p:extLst>
      <p:ext uri="{BB962C8B-B14F-4D97-AF65-F5344CB8AC3E}">
        <p14:creationId xmlns:p14="http://schemas.microsoft.com/office/powerpoint/2010/main" val="3713439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 </a:t>
            </a:r>
          </a:p>
          <a:p>
            <a:r>
              <a:rPr lang="fr-FR" sz="3000" b="1" kern="0" dirty="0" smtClean="0">
                <a:solidFill>
                  <a:schemeClr val="bg1">
                    <a:lumMod val="50000"/>
                  </a:schemeClr>
                </a:solidFill>
                <a:latin typeface="Arial Black" panose="020B0A04020102020204" pitchFamily="34" charset="0"/>
              </a:rPr>
              <a:t>3 types de formation à la sécurité</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8</a:t>
            </a:fld>
            <a:endParaRPr lang="fr-FR" dirty="0"/>
          </a:p>
        </p:txBody>
      </p:sp>
      <p:sp>
        <p:nvSpPr>
          <p:cNvPr id="17" name="Rectangle 16"/>
          <p:cNvSpPr/>
          <p:nvPr/>
        </p:nvSpPr>
        <p:spPr>
          <a:xfrm>
            <a:off x="-1" y="1465643"/>
            <a:ext cx="8901113" cy="904863"/>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smtClean="0"/>
          </a:p>
          <a:p>
            <a:pPr algn="just" fontAlgn="base">
              <a:spcBef>
                <a:spcPct val="20000"/>
              </a:spcBef>
              <a:spcAft>
                <a:spcPct val="0"/>
              </a:spcAft>
              <a:buClr>
                <a:srgbClr val="C00000"/>
              </a:buClr>
              <a:buSzPct val="100000"/>
              <a:defRPr/>
            </a:pPr>
            <a:endParaRPr lang="fr-FR" sz="2400"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graphicFrame>
        <p:nvGraphicFramePr>
          <p:cNvPr id="2" name="Diagramme 1"/>
          <p:cNvGraphicFramePr/>
          <p:nvPr>
            <p:extLst>
              <p:ext uri="{D42A27DB-BD31-4B8C-83A1-F6EECF244321}">
                <p14:modId xmlns:p14="http://schemas.microsoft.com/office/powerpoint/2010/main" val="1081547171"/>
              </p:ext>
            </p:extLst>
          </p:nvPr>
        </p:nvGraphicFramePr>
        <p:xfrm>
          <a:off x="1126837" y="1465643"/>
          <a:ext cx="7130471" cy="454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397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9">
            <a:extLst>
              <a:ext uri="{FF2B5EF4-FFF2-40B4-BE49-F238E27FC236}">
                <a16:creationId xmlns="" xmlns:a16="http://schemas.microsoft.com/office/drawing/2014/main" id="{0BD0DE20-600E-4554-B70A-7C4674E721DF}"/>
              </a:ext>
            </a:extLst>
          </p:cNvPr>
          <p:cNvSpPr txBox="1">
            <a:spLocks/>
          </p:cNvSpPr>
          <p:nvPr/>
        </p:nvSpPr>
        <p:spPr>
          <a:xfrm>
            <a:off x="-1" y="78231"/>
            <a:ext cx="9144000" cy="1015663"/>
          </a:xfrm>
          <a:prstGeom prst="rect">
            <a:avLst/>
          </a:prstGeom>
          <a:noFill/>
        </p:spPr>
        <p:txBody>
          <a:bodyPr wrap="square" rtlCol="0">
            <a:spAutoFit/>
          </a:bodyPr>
          <a:lstStyle>
            <a:lvl1pPr algn="ctr" rtl="0" eaLnBrk="1" fontAlgn="base" hangingPunct="1">
              <a:spcBef>
                <a:spcPct val="0"/>
              </a:spcBef>
              <a:spcAft>
                <a:spcPct val="0"/>
              </a:spcAft>
              <a:defRPr lang="fr-FR" altLang="fr-FR" sz="2400" b="0" dirty="0" smtClean="0">
                <a:solidFill>
                  <a:schemeClr val="bg1"/>
                </a:solidFill>
                <a:latin typeface="+mj-lt"/>
                <a:ea typeface="+mj-ea"/>
                <a:cs typeface="+mj-cs"/>
              </a:defRPr>
            </a:lvl1pPr>
            <a:lvl2pPr algn="ctr" rtl="0" eaLnBrk="1" fontAlgn="base" hangingPunct="1">
              <a:spcBef>
                <a:spcPct val="0"/>
              </a:spcBef>
              <a:spcAft>
                <a:spcPct val="0"/>
              </a:spcAft>
              <a:defRPr sz="3000" b="1">
                <a:solidFill>
                  <a:srgbClr val="A4001D"/>
                </a:solidFill>
                <a:latin typeface="Arial" charset="0"/>
              </a:defRPr>
            </a:lvl2pPr>
            <a:lvl3pPr algn="ctr" rtl="0" eaLnBrk="1" fontAlgn="base" hangingPunct="1">
              <a:spcBef>
                <a:spcPct val="0"/>
              </a:spcBef>
              <a:spcAft>
                <a:spcPct val="0"/>
              </a:spcAft>
              <a:defRPr sz="3000" b="1">
                <a:solidFill>
                  <a:srgbClr val="A4001D"/>
                </a:solidFill>
                <a:latin typeface="Arial" charset="0"/>
              </a:defRPr>
            </a:lvl3pPr>
            <a:lvl4pPr algn="ctr" rtl="0" eaLnBrk="1" fontAlgn="base" hangingPunct="1">
              <a:spcBef>
                <a:spcPct val="0"/>
              </a:spcBef>
              <a:spcAft>
                <a:spcPct val="0"/>
              </a:spcAft>
              <a:defRPr sz="3000" b="1">
                <a:solidFill>
                  <a:srgbClr val="A4001D"/>
                </a:solidFill>
                <a:latin typeface="Arial" charset="0"/>
              </a:defRPr>
            </a:lvl4pPr>
            <a:lvl5pPr algn="ctr" rtl="0" eaLnBrk="1" fontAlgn="base" hangingPunct="1">
              <a:spcBef>
                <a:spcPct val="0"/>
              </a:spcBef>
              <a:spcAft>
                <a:spcPct val="0"/>
              </a:spcAft>
              <a:defRPr sz="3000" b="1">
                <a:solidFill>
                  <a:srgbClr val="A4001D"/>
                </a:solidFill>
                <a:latin typeface="Arial" charset="0"/>
              </a:defRPr>
            </a:lvl5pPr>
            <a:lvl6pPr marL="457200" algn="ctr" rtl="0" eaLnBrk="1" fontAlgn="base" hangingPunct="1">
              <a:spcBef>
                <a:spcPct val="0"/>
              </a:spcBef>
              <a:spcAft>
                <a:spcPct val="0"/>
              </a:spcAft>
              <a:defRPr sz="3000" b="1">
                <a:solidFill>
                  <a:srgbClr val="A4001D"/>
                </a:solidFill>
                <a:latin typeface="Arial" charset="0"/>
              </a:defRPr>
            </a:lvl6pPr>
            <a:lvl7pPr marL="914400" algn="ctr" rtl="0" eaLnBrk="1" fontAlgn="base" hangingPunct="1">
              <a:spcBef>
                <a:spcPct val="0"/>
              </a:spcBef>
              <a:spcAft>
                <a:spcPct val="0"/>
              </a:spcAft>
              <a:defRPr sz="3000" b="1">
                <a:solidFill>
                  <a:srgbClr val="A4001D"/>
                </a:solidFill>
                <a:latin typeface="Arial" charset="0"/>
              </a:defRPr>
            </a:lvl7pPr>
            <a:lvl8pPr marL="1371600" algn="ctr" rtl="0" eaLnBrk="1" fontAlgn="base" hangingPunct="1">
              <a:spcBef>
                <a:spcPct val="0"/>
              </a:spcBef>
              <a:spcAft>
                <a:spcPct val="0"/>
              </a:spcAft>
              <a:defRPr sz="3000" b="1">
                <a:solidFill>
                  <a:srgbClr val="A4001D"/>
                </a:solidFill>
                <a:latin typeface="Arial" charset="0"/>
              </a:defRPr>
            </a:lvl8pPr>
            <a:lvl9pPr marL="1828800" algn="ctr" rtl="0" eaLnBrk="1" fontAlgn="base" hangingPunct="1">
              <a:spcBef>
                <a:spcPct val="0"/>
              </a:spcBef>
              <a:spcAft>
                <a:spcPct val="0"/>
              </a:spcAft>
              <a:defRPr sz="3000" b="1">
                <a:solidFill>
                  <a:srgbClr val="A4001D"/>
                </a:solidFill>
                <a:latin typeface="Arial" charset="0"/>
              </a:defRPr>
            </a:lvl9pPr>
          </a:lstStyle>
          <a:p>
            <a:r>
              <a:rPr lang="fr-FR" sz="3000" b="1" kern="0" dirty="0" smtClean="0">
                <a:solidFill>
                  <a:schemeClr val="bg1">
                    <a:lumMod val="50000"/>
                  </a:schemeClr>
                </a:solidFill>
                <a:latin typeface="Arial Black" panose="020B0A04020102020204" pitchFamily="34" charset="0"/>
              </a:rPr>
              <a:t>La formation générale à la sécurité </a:t>
            </a:r>
          </a:p>
          <a:p>
            <a:r>
              <a:rPr lang="fr-FR" sz="3000" b="1" kern="0" dirty="0" smtClean="0">
                <a:solidFill>
                  <a:schemeClr val="bg1">
                    <a:lumMod val="50000"/>
                  </a:schemeClr>
                </a:solidFill>
                <a:latin typeface="Arial Black" panose="020B0A04020102020204" pitchFamily="34" charset="0"/>
              </a:rPr>
              <a:t>au sens du droit du travail</a:t>
            </a:r>
          </a:p>
        </p:txBody>
      </p:sp>
      <p:sp>
        <p:nvSpPr>
          <p:cNvPr id="9" name="Espace réservé du numéro de diapositive 3"/>
          <p:cNvSpPr>
            <a:spLocks noGrp="1"/>
          </p:cNvSpPr>
          <p:nvPr>
            <p:ph type="sldNum" sz="quarter" idx="12"/>
          </p:nvPr>
        </p:nvSpPr>
        <p:spPr>
          <a:xfrm>
            <a:off x="8293449" y="6578165"/>
            <a:ext cx="540000" cy="180000"/>
          </a:xfrm>
        </p:spPr>
        <p:txBody>
          <a:bodyPr/>
          <a:lstStyle/>
          <a:p>
            <a:fld id="{4E941DC1-F5BB-4F42-A2C6-AD77D66B46C8}" type="slidenum">
              <a:rPr lang="fr-FR" smtClean="0"/>
              <a:t>9</a:t>
            </a:fld>
            <a:endParaRPr lang="fr-FR" dirty="0"/>
          </a:p>
        </p:txBody>
      </p:sp>
      <p:sp>
        <p:nvSpPr>
          <p:cNvPr id="17" name="Rectangle 16"/>
          <p:cNvSpPr/>
          <p:nvPr/>
        </p:nvSpPr>
        <p:spPr>
          <a:xfrm>
            <a:off x="-1" y="1465643"/>
            <a:ext cx="8901113" cy="6223242"/>
          </a:xfrm>
          <a:prstGeom prst="rect">
            <a:avLst/>
          </a:prstGeom>
        </p:spPr>
        <p:txBody>
          <a:bodyPr wrap="square" numCol="1">
            <a:spAutoFit/>
          </a:bodyPr>
          <a:lstStyle/>
          <a:p>
            <a:pPr marL="457200"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t>Elle découle de l’obligation générale de santé et de sécurité  envers le salarié qui pèse sur l’employeur au titre du contrat de travail</a:t>
            </a:r>
          </a:p>
          <a:p>
            <a:pPr algn="just" fontAlgn="base">
              <a:spcBef>
                <a:spcPct val="20000"/>
              </a:spcBef>
              <a:spcAft>
                <a:spcPct val="0"/>
              </a:spcAft>
              <a:buClr>
                <a:srgbClr val="C00000"/>
              </a:buClr>
              <a:buSzPct val="100000"/>
              <a:defRPr/>
            </a:pPr>
            <a:endParaRPr lang="fr-FR" sz="2400" dirty="0"/>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dirty="0" smtClean="0"/>
              <a:t>L'employeur </a:t>
            </a:r>
            <a:r>
              <a:rPr lang="fr-FR" sz="2400" dirty="0"/>
              <a:t>organise et dispense une information des travailleurs sur les risques pour la </a:t>
            </a:r>
            <a:r>
              <a:rPr lang="fr-FR" sz="2400" b="1" dirty="0"/>
              <a:t>santé et la sécurité </a:t>
            </a:r>
            <a:r>
              <a:rPr lang="fr-FR" sz="2400" dirty="0"/>
              <a:t>et </a:t>
            </a:r>
            <a:r>
              <a:rPr lang="fr-FR" sz="2400" b="1" dirty="0"/>
              <a:t>les mesures prises pour y </a:t>
            </a:r>
            <a:r>
              <a:rPr lang="fr-FR" sz="2400" b="1" dirty="0" smtClean="0"/>
              <a:t>remédier</a:t>
            </a:r>
          </a:p>
          <a:p>
            <a:pPr lvl="1" algn="r" fontAlgn="base">
              <a:spcBef>
                <a:spcPct val="20000"/>
              </a:spcBef>
              <a:spcAft>
                <a:spcPct val="0"/>
              </a:spcAft>
              <a:buClr>
                <a:srgbClr val="C00000"/>
              </a:buClr>
              <a:buSzPct val="100000"/>
              <a:defRPr/>
            </a:pPr>
            <a:r>
              <a:rPr lang="fr-FR" sz="2000" dirty="0" smtClean="0"/>
              <a:t>Art.L</a:t>
            </a:r>
            <a:r>
              <a:rPr lang="fr-FR" sz="2000" dirty="0"/>
              <a:t>. 4141-1 Code du travail</a:t>
            </a:r>
          </a:p>
          <a:p>
            <a:pPr marL="914400" lvl="1" indent="-457200" algn="just" fontAlgn="base">
              <a:spcBef>
                <a:spcPct val="20000"/>
              </a:spcBef>
              <a:spcAft>
                <a:spcPct val="0"/>
              </a:spcAft>
              <a:buClr>
                <a:srgbClr val="C00000"/>
              </a:buClr>
              <a:buSzPct val="100000"/>
              <a:buFont typeface="Wingdings" panose="05000000000000000000" pitchFamily="2" charset="2"/>
              <a:buChar char="§"/>
              <a:defRPr/>
            </a:pPr>
            <a:endParaRPr lang="fr-FR" sz="2400" b="1" dirty="0" smtClean="0"/>
          </a:p>
          <a:p>
            <a:pPr marL="914400" lvl="1" indent="-457200" algn="just" fontAlgn="base">
              <a:spcBef>
                <a:spcPct val="20000"/>
              </a:spcBef>
              <a:spcAft>
                <a:spcPct val="0"/>
              </a:spcAft>
              <a:buClr>
                <a:srgbClr val="C00000"/>
              </a:buClr>
              <a:buSzPct val="100000"/>
              <a:buFont typeface="Wingdings" panose="05000000000000000000" pitchFamily="2" charset="2"/>
              <a:buChar char="§"/>
              <a:defRPr/>
            </a:pPr>
            <a:r>
              <a:rPr lang="fr-FR" sz="2400" b="1" dirty="0" smtClean="0"/>
              <a:t>Esprit de la loi </a:t>
            </a:r>
            <a:r>
              <a:rPr lang="fr-FR" sz="2400" dirty="0" smtClean="0"/>
              <a:t>: « </a:t>
            </a:r>
            <a:r>
              <a:rPr lang="fr-FR" sz="2400" i="1" dirty="0" smtClean="0"/>
              <a:t>la </a:t>
            </a:r>
            <a:r>
              <a:rPr lang="fr-FR" sz="2400" i="1" dirty="0"/>
              <a:t>formation à la sécurité concourt à la prévention des risques </a:t>
            </a:r>
            <a:r>
              <a:rPr lang="fr-FR" sz="2400" i="1" dirty="0" smtClean="0"/>
              <a:t>professionnels</a:t>
            </a:r>
            <a:r>
              <a:rPr lang="fr-FR" sz="2400" dirty="0" smtClean="0"/>
              <a:t> » </a:t>
            </a:r>
            <a:endParaRPr lang="fr-FR" sz="2400" dirty="0" smtClean="0"/>
          </a:p>
          <a:p>
            <a:pPr lvl="1" algn="r" fontAlgn="base">
              <a:spcBef>
                <a:spcPct val="20000"/>
              </a:spcBef>
              <a:spcAft>
                <a:spcPct val="0"/>
              </a:spcAft>
              <a:buClr>
                <a:srgbClr val="C00000"/>
              </a:buClr>
              <a:buSzPct val="100000"/>
              <a:defRPr/>
            </a:pPr>
            <a:r>
              <a:rPr lang="fr-FR" sz="2000" dirty="0" smtClean="0"/>
              <a:t>Art.</a:t>
            </a:r>
            <a:r>
              <a:rPr lang="fr-FR" sz="2000" dirty="0" smtClean="0"/>
              <a:t>R</a:t>
            </a:r>
            <a:r>
              <a:rPr lang="fr-FR" sz="2000" dirty="0" smtClean="0"/>
              <a:t>. 4141-1 </a:t>
            </a:r>
            <a:r>
              <a:rPr lang="fr-FR" sz="2000" dirty="0" smtClean="0"/>
              <a:t> </a:t>
            </a:r>
            <a:endParaRPr lang="fr-FR" sz="2000" b="1" dirty="0" smtClean="0"/>
          </a:p>
          <a:p>
            <a:pPr marL="914400" lvl="1" indent="-457200" algn="just" fontAlgn="base">
              <a:spcBef>
                <a:spcPct val="20000"/>
              </a:spcBef>
              <a:spcAft>
                <a:spcPct val="0"/>
              </a:spcAft>
              <a:buClr>
                <a:srgbClr val="C00000"/>
              </a:buClr>
              <a:buSzPct val="100000"/>
              <a:buFont typeface="Wingdings" panose="05000000000000000000" pitchFamily="2" charset="2"/>
              <a:buChar char="§"/>
              <a:defRPr/>
            </a:pPr>
            <a:endParaRPr lang="fr-FR" sz="2400" b="1" dirty="0" smtClean="0"/>
          </a:p>
          <a:p>
            <a:pPr marL="457200" indent="-457200" algn="just" fontAlgn="base">
              <a:spcBef>
                <a:spcPct val="20000"/>
              </a:spcBef>
              <a:spcAft>
                <a:spcPct val="0"/>
              </a:spcAft>
              <a:buClr>
                <a:srgbClr val="C00000"/>
              </a:buClr>
              <a:buSzPct val="100000"/>
              <a:buFont typeface="Wingdings" panose="05000000000000000000" pitchFamily="2" charset="2"/>
              <a:buChar char="§"/>
              <a:defRPr/>
            </a:pPr>
            <a:endParaRPr lang="fr-FR" sz="2400" dirty="0" smtClean="0"/>
          </a:p>
          <a:p>
            <a:pPr algn="just" fontAlgn="base">
              <a:spcBef>
                <a:spcPct val="20000"/>
              </a:spcBef>
              <a:spcAft>
                <a:spcPct val="0"/>
              </a:spcAft>
              <a:buClr>
                <a:srgbClr val="C00000"/>
              </a:buClr>
              <a:buSzPct val="100000"/>
              <a:defRPr/>
            </a:pPr>
            <a:endParaRPr lang="fr-FR" sz="2400" b="1" dirty="0"/>
          </a:p>
        </p:txBody>
      </p:sp>
      <p:sp>
        <p:nvSpPr>
          <p:cNvPr id="5" name="ZoneTexte 4"/>
          <p:cNvSpPr txBox="1"/>
          <p:nvPr/>
        </p:nvSpPr>
        <p:spPr>
          <a:xfrm>
            <a:off x="-1" y="6492442"/>
            <a:ext cx="8396749"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65639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net de Route 12.06.2018">
  <a:themeElements>
    <a:clrScheme name="FIDAL">
      <a:dk1>
        <a:srgbClr val="535356"/>
      </a:dk1>
      <a:lt1>
        <a:sysClr val="window" lastClr="FFFFFF"/>
      </a:lt1>
      <a:dk2>
        <a:srgbClr val="535356"/>
      </a:dk2>
      <a:lt2>
        <a:srgbClr val="DC0031"/>
      </a:lt2>
      <a:accent1>
        <a:srgbClr val="E8E5E8"/>
      </a:accent1>
      <a:accent2>
        <a:srgbClr val="E6786E"/>
      </a:accent2>
      <a:accent3>
        <a:srgbClr val="784178"/>
      </a:accent3>
      <a:accent4>
        <a:srgbClr val="3C4696"/>
      </a:accent4>
      <a:accent5>
        <a:srgbClr val="00AFC3"/>
      </a:accent5>
      <a:accent6>
        <a:srgbClr val="6EC3B9"/>
      </a:accent6>
      <a:hlink>
        <a:srgbClr val="535356"/>
      </a:hlink>
      <a:folHlink>
        <a:srgbClr val="535356"/>
      </a:folHlink>
    </a:clrScheme>
    <a:fontScheme name="FID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IDAL-PPT.potx" id="{CB2B98F9-D03A-472C-A094-8DDC5F98030A}" vid="{DDA5F999-381D-4461-B8BF-1EC18443426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0197E478972E4DA05492AF5A386E25" ma:contentTypeVersion="1" ma:contentTypeDescription="Create a new document." ma:contentTypeScope="" ma:versionID="9e660c4b22eeb5741aec4b607570f791">
  <xsd:schema xmlns:xsd="http://www.w3.org/2001/XMLSchema" xmlns:xs="http://www.w3.org/2001/XMLSchema" xmlns:p="http://schemas.microsoft.com/office/2006/metadata/properties" xmlns:ns2="e53b061b-f234-4526-a4a7-758c1bb4ec26" targetNamespace="http://schemas.microsoft.com/office/2006/metadata/properties" ma:root="true" ma:fieldsID="7a0fd5975ec2ff973a2345f221cad0a9" ns2:_="">
    <xsd:import namespace="e53b061b-f234-4526-a4a7-758c1bb4ec2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3b061b-f234-4526-a4a7-758c1bb4ec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53b061b-f234-4526-a4a7-758c1bb4ec26">EANJ5WJ2F6YC-867442332-673</_dlc_DocId>
    <_dlc_DocIdUrl xmlns="e53b061b-f234-4526-a4a7-758c1bb4ec26">
      <Url>http://myfdi.fdi.ad/solutio/groupe/_layouts/DocIdRedir.aspx?ID=EANJ5WJ2F6YC-867442332-673</Url>
      <Description>EANJ5WJ2F6YC-867442332-673</Description>
    </_dlc_DocIdUrl>
  </documentManagement>
</p:properties>
</file>

<file path=customXml/itemProps1.xml><?xml version="1.0" encoding="utf-8"?>
<ds:datastoreItem xmlns:ds="http://schemas.openxmlformats.org/officeDocument/2006/customXml" ds:itemID="{F4613215-EA4D-4929-809F-EA32922D8ABF}">
  <ds:schemaRefs>
    <ds:schemaRef ds:uri="http://schemas.microsoft.com/sharepoint/events"/>
  </ds:schemaRefs>
</ds:datastoreItem>
</file>

<file path=customXml/itemProps2.xml><?xml version="1.0" encoding="utf-8"?>
<ds:datastoreItem xmlns:ds="http://schemas.openxmlformats.org/officeDocument/2006/customXml" ds:itemID="{7CE73D98-30EF-4783-8FD1-CA288D7DB188}">
  <ds:schemaRefs>
    <ds:schemaRef ds:uri="http://schemas.microsoft.com/sharepoint/v3/contenttype/forms"/>
  </ds:schemaRefs>
</ds:datastoreItem>
</file>

<file path=customXml/itemProps3.xml><?xml version="1.0" encoding="utf-8"?>
<ds:datastoreItem xmlns:ds="http://schemas.openxmlformats.org/officeDocument/2006/customXml" ds:itemID="{1EE152B3-2A34-43AA-AC0F-736905B638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3b061b-f234-4526-a4a7-758c1bb4e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C94201-CE41-464A-87CC-3B81B664FD70}">
  <ds:schemaRefs>
    <ds:schemaRef ds:uri="e53b061b-f234-4526-a4a7-758c1bb4ec26"/>
    <ds:schemaRef ds:uri="http://schemas.microsoft.com/office/2006/metadata/properties"/>
    <ds:schemaRef ds:uri="http://purl.org/dc/dcmitype/"/>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Carnet de Route 12.06.2018</Template>
  <TotalTime>0</TotalTime>
  <Words>2160</Words>
  <Application>Microsoft Office PowerPoint</Application>
  <PresentationFormat>Affichage à l'écran (4:3)</PresentationFormat>
  <Paragraphs>354</Paragraphs>
  <Slides>38</Slides>
  <Notes>32</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Carnet de Route 12.06.2018</vt:lpstr>
      <vt:lpstr>        Formations obligatoires, habilitations, renouvellement :  comment faire  pendant la pandémie ?       </vt:lpstr>
      <vt:lpstr>Sommaire    </vt:lpstr>
      <vt:lpstr> Notion de formation obligatoire      </vt:lpstr>
      <vt:lpstr>Présentation PowerPoint</vt:lpstr>
      <vt:lpstr>Présentation PowerPoint</vt:lpstr>
      <vt:lpstr>Présentation PowerPoint</vt:lpstr>
      <vt:lpstr>2. Les formations (obligatoires) liées à la sécurité au travail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Les habilitations liées à la sécurité au travail</vt:lpstr>
      <vt:lpstr>Présentation PowerPoint</vt:lpstr>
      <vt:lpstr>Présentation PowerPoint</vt:lpstr>
      <vt:lpstr>Présentation PowerPoint</vt:lpstr>
      <vt:lpstr>Présentation PowerPoint</vt:lpstr>
      <vt:lpstr>4. Risques et responsabilité en cas de manquement aux obligations de formation sécurité       </vt:lpstr>
      <vt:lpstr>Présentation PowerPoint</vt:lpstr>
      <vt:lpstr>Présentation PowerPoint</vt:lpstr>
      <vt:lpstr>Présentation PowerPoint</vt:lpstr>
      <vt:lpstr>Présentation PowerPoint</vt:lpstr>
      <vt:lpstr>Présentation PowerPoint</vt:lpstr>
      <vt:lpstr>5. Actualités des mesures prises dans le cadre de la lutte contre la pandémie</vt:lpstr>
      <vt:lpstr>Présentation PowerPoint</vt:lpstr>
      <vt:lpstr>Présentation PowerPoint</vt:lpstr>
      <vt:lpstr>Présentation PowerPoint</vt:lpstr>
      <vt:lpstr>PÔLE éCONOMIE DE LA CONNAISSANCE Cyril parlant Claire Van Campo  Dorothée Grandsaigne Justine Levasseur   cyril.parlant@fidal.com    </vt:lpstr>
    </vt:vector>
  </TitlesOfParts>
  <Company>FIDAL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de la formation professionnelle et de l’apprentissage  « Salariés RESPONSABLES, entreprises performantes »</dc:title>
  <dc:creator>Cessio Jean Baptiste</dc:creator>
  <cp:lastModifiedBy>Parlant Cyril</cp:lastModifiedBy>
  <cp:revision>569</cp:revision>
  <cp:lastPrinted>2018-08-22T15:47:07Z</cp:lastPrinted>
  <dcterms:created xsi:type="dcterms:W3CDTF">2018-06-14T12:51:27Z</dcterms:created>
  <dcterms:modified xsi:type="dcterms:W3CDTF">2020-04-07T09:45:03Z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0x010100750197E478972E4DA05492AF5A386E25</vt:lpwstr>
  </property>
  <property fmtid="{D5CDD505-2E9C-101B-9397-08002B2CF9AE}" pid="3" name="_dlc_DocIdItemGuid">
    <vt:lpwstr>e948ca46-bcb0-420d-a4f6-9f679f164aca</vt:lpwstr>
  </property>
</Properties>
</file>